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7" r:id="rId12"/>
    <p:sldId id="274" r:id="rId13"/>
    <p:sldId id="273" r:id="rId14"/>
    <p:sldId id="275" r:id="rId15"/>
    <p:sldId id="278" r:id="rId16"/>
    <p:sldId id="279" r:id="rId17"/>
    <p:sldId id="281" r:id="rId18"/>
    <p:sldId id="276" r:id="rId19"/>
    <p:sldId id="280" r:id="rId20"/>
    <p:sldId id="28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A2F93-C2DB-4327-ADA1-5F01A3E74228}" type="datetimeFigureOut">
              <a:rPr lang="ru-RU" smtClean="0"/>
              <a:pPr/>
              <a:t>20.09.2022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767B6-6D1F-46A6-901B-A11369855DD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A2F93-C2DB-4327-ADA1-5F01A3E74228}" type="datetimeFigureOut">
              <a:rPr lang="ru-RU" smtClean="0"/>
              <a:pPr/>
              <a:t>20.09.2022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767B6-6D1F-46A6-901B-A11369855DD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A2F93-C2DB-4327-ADA1-5F01A3E74228}" type="datetimeFigureOut">
              <a:rPr lang="ru-RU" smtClean="0"/>
              <a:pPr/>
              <a:t>20.09.2022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767B6-6D1F-46A6-901B-A11369855DD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A2F93-C2DB-4327-ADA1-5F01A3E74228}" type="datetimeFigureOut">
              <a:rPr lang="ru-RU" smtClean="0"/>
              <a:pPr/>
              <a:t>20.09.2022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767B6-6D1F-46A6-901B-A11369855DD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A2F93-C2DB-4327-ADA1-5F01A3E74228}" type="datetimeFigureOut">
              <a:rPr lang="ru-RU" smtClean="0"/>
              <a:pPr/>
              <a:t>20.09.2022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767B6-6D1F-46A6-901B-A11369855DD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A2F93-C2DB-4327-ADA1-5F01A3E74228}" type="datetimeFigureOut">
              <a:rPr lang="ru-RU" smtClean="0"/>
              <a:pPr/>
              <a:t>20.09.2022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767B6-6D1F-46A6-901B-A11369855DD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A2F93-C2DB-4327-ADA1-5F01A3E74228}" type="datetimeFigureOut">
              <a:rPr lang="ru-RU" smtClean="0"/>
              <a:pPr/>
              <a:t>20.09.2022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767B6-6D1F-46A6-901B-A11369855DD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A2F93-C2DB-4327-ADA1-5F01A3E74228}" type="datetimeFigureOut">
              <a:rPr lang="ru-RU" smtClean="0"/>
              <a:pPr/>
              <a:t>20.09.2022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767B6-6D1F-46A6-901B-A11369855DD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A2F93-C2DB-4327-ADA1-5F01A3E74228}" type="datetimeFigureOut">
              <a:rPr lang="ru-RU" smtClean="0"/>
              <a:pPr/>
              <a:t>20.09.2022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767B6-6D1F-46A6-901B-A11369855DD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A2F93-C2DB-4327-ADA1-5F01A3E74228}" type="datetimeFigureOut">
              <a:rPr lang="ru-RU" smtClean="0"/>
              <a:pPr/>
              <a:t>20.09.2022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767B6-6D1F-46A6-901B-A11369855DD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A2F93-C2DB-4327-ADA1-5F01A3E74228}" type="datetimeFigureOut">
              <a:rPr lang="ru-RU" smtClean="0"/>
              <a:pPr/>
              <a:t>20.09.2022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767B6-6D1F-46A6-901B-A11369855DD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DA2F93-C2DB-4327-ADA1-5F01A3E74228}" type="datetimeFigureOut">
              <a:rPr lang="ru-RU" smtClean="0"/>
              <a:pPr/>
              <a:t>20.09.2022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5767B6-6D1F-46A6-901B-A11369855DD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dmin\Downloads\fabio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4290"/>
            <a:ext cx="9144000" cy="1214446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Министерство образования и науки  Республики Казахстан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КГУ «Глубоковский технический колледж» УО ВКО</a:t>
            </a:r>
            <a:endParaRPr lang="ru-RU" sz="24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28728" y="4500570"/>
            <a:ext cx="7715272" cy="1857388"/>
          </a:xfr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pPr algn="r"/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Разработала: </a:t>
            </a:r>
            <a:r>
              <a:rPr lang="ru-RU" alt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Мастер производственного обучения </a:t>
            </a:r>
          </a:p>
          <a:p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Васильева Наталья Александровна</a:t>
            </a:r>
          </a:p>
          <a:p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1401000 «Строительство и эксплуатация зданий и сооружений»</a:t>
            </a:r>
          </a:p>
          <a:p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Квалификации: 1401052 «Штукатур</a:t>
            </a:r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маляр»</a:t>
            </a:r>
          </a:p>
          <a:p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2428868"/>
            <a:ext cx="9144000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Тема: Конструкции гражданских зданий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dmin\Downloads\fabio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785793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514350" indent="-514350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классам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1000108"/>
            <a:ext cx="9144000" cy="5643602"/>
          </a:xfrm>
          <a:solidFill>
            <a:schemeClr val="bg1"/>
          </a:solidFill>
        </p:spPr>
        <p:txBody>
          <a:bodyPr>
            <a:noAutofit/>
          </a:bodyPr>
          <a:lstStyle/>
          <a:p>
            <a:pPr lvl="0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совокупности требований, касающихся степени долговечности, огнестойкости и других эксплуатационных качеств.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Здания делят на классы в зависимости от градостроительных требований и народнохозяйственной значимости самого здания или комплексного объекта, в состав которого оно входит.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Каждая группа зданий по совокупности присущих им признаков делится на четыре класса:</a:t>
            </a:r>
          </a:p>
          <a:p>
            <a:pPr lvl="0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классу относят крупные промышленные и общественные здания, а также жилые дома в девять этажей и более с повышенными эксплуатационными и архитектурными требованиями; </a:t>
            </a:r>
          </a:p>
          <a:p>
            <a:pPr lvl="0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классу – большинство небольших промышленных и общественных зданий, а также жилые дома до девяти этажей; </a:t>
            </a:r>
          </a:p>
          <a:p>
            <a:pPr lvl="0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классу – здания со средними эксплуатационными и архитектурными требованиями, а также жилые дома до пяти этажей.</a:t>
            </a:r>
          </a:p>
          <a:p>
            <a:pPr lvl="0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IV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классу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временные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здания с минимальными эксплуатационными и архитектурными требованиями относят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Здания также подразделяются на отапливаемые и не отапливаемые.</a:t>
            </a:r>
          </a:p>
          <a:p>
            <a:pPr lvl="0"/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/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dmin\Downloads\fabio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785793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514350" indent="-51435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Требования, предъявляемые к зданиям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1000108"/>
            <a:ext cx="9144000" cy="5643602"/>
          </a:xfrm>
          <a:solidFill>
            <a:schemeClr val="bg1"/>
          </a:solidFill>
        </p:spPr>
        <p:txBody>
          <a:bodyPr>
            <a:noAutofit/>
          </a:bodyPr>
          <a:lstStyle/>
          <a:p>
            <a:pPr lvl="0"/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/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 flipH="1">
            <a:off x="142844" y="1071546"/>
            <a:ext cx="9001156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Функциональные</a:t>
            </a:r>
            <a:r>
              <a:rPr kumimoji="0" lang="ru-RU" sz="2400" b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учет которых обеспечивает необходимые технологические, санитарно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− </a:t>
            </a:r>
            <a:r>
              <a:rPr kumimoji="0" lang="ru-RU" sz="2400" b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гигиенические и другие условия эксплуатации здания. Этим требованиям должны быть подчинены его объемно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− </a:t>
            </a:r>
            <a:r>
              <a:rPr kumimoji="0" lang="ru-RU" sz="2400" b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планировочное и конструктивное решения, отвечающие </a:t>
            </a:r>
            <a:r>
              <a:rPr kumimoji="0" lang="ru-RU" sz="2400" b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природно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− </a:t>
            </a:r>
            <a:r>
              <a:rPr kumimoji="0" lang="ru-RU" sz="2400" b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климатическим условиям строительства, правильной ориентации здания по сторонам света. В здании должны быть необходимое оборудование, отопление, водоснабжение, канализация и т.п., достаточная освещенность помещений, соответствующая наружная и внутренняя отделка.</a:t>
            </a: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Технические</a:t>
            </a:r>
            <a:r>
              <a:rPr kumimoji="0" lang="ru-RU" sz="2400" b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предусматривающие защиту внутренних помещений от воздействия внешней среды и обеспечение необходимой прочности, устойчивости, долговечности, огнестойкости и сопротивляемости конструктивных элементов при действии нагрузок (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Прочностью,</a:t>
            </a:r>
            <a:r>
              <a:rPr lang="ru-RU" sz="2400" u="sng" dirty="0">
                <a:latin typeface="Times New Roman" pitchFamily="18" charset="0"/>
                <a:cs typeface="Times New Roman" pitchFamily="18" charset="0"/>
              </a:rPr>
              <a:t> у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стойчивостью,</a:t>
            </a:r>
            <a:r>
              <a:rPr lang="ru-RU" sz="2400" u="sng" dirty="0">
                <a:latin typeface="Times New Roman" pitchFamily="18" charset="0"/>
                <a:cs typeface="Times New Roman" pitchFamily="18" charset="0"/>
              </a:rPr>
              <a:t> д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олговечность,</a:t>
            </a:r>
            <a:r>
              <a:rPr lang="ru-RU" sz="2400" u="sng" dirty="0">
                <a:latin typeface="Times New Roman" pitchFamily="18" charset="0"/>
                <a:cs typeface="Times New Roman" pitchFamily="18" charset="0"/>
              </a:rPr>
              <a:t> пожарная 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безопасность).</a:t>
            </a:r>
            <a:endParaRPr kumimoji="0" lang="ru-RU" sz="2400" b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dmin\Downloads\fabio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785793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Конструктивными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элементами здания 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1142984"/>
            <a:ext cx="9144000" cy="4495816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l"/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их возведения используются как мелкоразмерные </a:t>
            </a:r>
            <a:r>
              <a:rPr lang="ru-RU" sz="28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строительные изделия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(кирпич, мелкие блоки), так и крупноразмерные изделия и детали (крупные блоки, панели, объемные блоки и т.п.).</a:t>
            </a:r>
          </a:p>
          <a:p>
            <a:pPr algn="l"/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Организация внутреннего пространства, определяющая взаиморасположение помещений в здании, называется </a:t>
            </a:r>
            <a:r>
              <a:rPr lang="ru-RU" sz="28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объемно – планировочным </a:t>
            </a:r>
            <a:r>
              <a:rPr lang="ru-RU" sz="28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решением здания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 algn="l"/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dmin\Downloads\fabio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785793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Основные конструктивные элементы здания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928670"/>
            <a:ext cx="9144000" cy="5786478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1 − подошва фундамента;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2 − подвальное перекрытие;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3 − фундаменты;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4 − перегородка; 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5 − внутренняя несущая стена;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6 − междуэтажное перекрытие, 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7 − наружная несущая стена;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8 − оконный проем; 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9 − карниз; 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10 − чердачное перекрытие;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11 − стропила; 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12 − кровля; 13 − дымовая труба;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14 − слуховое окно; 15 −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цоколь.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72198" y="6072206"/>
            <a:ext cx="30718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Рис.1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Admin\Documents\5555.png"/>
          <p:cNvPicPr>
            <a:picLocks noChangeAspect="1" noChangeArrowheads="1"/>
          </p:cNvPicPr>
          <p:nvPr/>
        </p:nvPicPr>
        <p:blipFill>
          <a:blip r:embed="rId3"/>
          <a:srcRect l="4852" r="34285" b="31639"/>
          <a:stretch>
            <a:fillRect/>
          </a:stretch>
        </p:blipFill>
        <p:spPr bwMode="auto">
          <a:xfrm>
            <a:off x="4643438" y="928671"/>
            <a:ext cx="4500562" cy="47863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dmin\Downloads\fabio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785793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Объемно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планировочные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 конструктивные элементы здания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1142984"/>
            <a:ext cx="9144000" cy="5500726"/>
          </a:xfr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pPr algn="l"/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– помещение лестничной клетки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комната; 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фундамент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перекрытие над подвалом; 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внутренняя стена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перегородка; 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междуэтажное перекрытие; 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наружная стена; 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чердачное перекрытие; 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− крыша; </a:t>
            </a:r>
          </a:p>
          <a:p>
            <a:pPr algn="l"/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 – окно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лестница; 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дверь.</a:t>
            </a:r>
          </a:p>
          <a:p>
            <a:pPr marL="514350" indent="-514350" algn="l"/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C:\Users\Admin\Documents\уууу.png"/>
          <p:cNvPicPr>
            <a:picLocks noChangeAspect="1" noChangeArrowheads="1"/>
          </p:cNvPicPr>
          <p:nvPr/>
        </p:nvPicPr>
        <p:blipFill>
          <a:blip r:embed="rId3"/>
          <a:srcRect l="5000" t="4523" r="4999" b="2084"/>
          <a:stretch>
            <a:fillRect/>
          </a:stretch>
        </p:blipFill>
        <p:spPr bwMode="auto">
          <a:xfrm>
            <a:off x="4572000" y="1571612"/>
            <a:ext cx="4572000" cy="471490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500958" y="6215082"/>
            <a:ext cx="7713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Рис.2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dmin\Downloads\fabio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785793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Конструктивные типы гражданских зданий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1000108"/>
            <a:ext cx="9144000" cy="5643602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514350" indent="-514350"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Несущий остов в зависимости от вида вертикальных опор различают три типа несущего остова многоэтажных высотных зданий </a:t>
            </a:r>
          </a:p>
          <a:p>
            <a:pPr marL="514350" indent="-514350"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Бескаркасный       2. Каркасный             3. Смешанный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5643579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Рис.3          Конструктивные типы гражданских зданий: а– бескаркасное здание; б– каркасное здание; в – неполный каркас; 1– несущая стена; 2 – колонна; 3– ригель; 4–элементы перекрытия; 5–навесная панель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Admin\Documents\66666.png"/>
          <p:cNvPicPr>
            <a:picLocks noChangeAspect="1" noChangeArrowheads="1"/>
          </p:cNvPicPr>
          <p:nvPr/>
        </p:nvPicPr>
        <p:blipFill>
          <a:blip r:embed="rId3"/>
          <a:srcRect l="4425" r="1770"/>
          <a:stretch>
            <a:fillRect/>
          </a:stretch>
        </p:blipFill>
        <p:spPr bwMode="auto">
          <a:xfrm>
            <a:off x="500034" y="2071679"/>
            <a:ext cx="8286808" cy="3571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500826" y="1857364"/>
            <a:ext cx="28575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5362" name="Picture 2" descr="C:\Users\Admin\Downloads\fabio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785793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Конструктивные системы каркасных зданий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5572140"/>
            <a:ext cx="9144000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Рис. 4     Конструктивные системы каркасных зданий: а – с продольным расположением  ригелей; б – с поперечным расположением ригелей;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– с перекрестным расположением ригелей; г –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безригельная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Admin\Documents\888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928670"/>
            <a:ext cx="7715304" cy="4572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dmin\Downloads\fabio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785793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Конструктивные схемы зданий из объемных блоков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8" name="AutoShape 6" descr="C:\Users\Admin\Downloads\image169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0" y="5572140"/>
            <a:ext cx="9144000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Рис. 5         Конструктивные схемы зданий из объемных блоков:  а –  блочная;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 –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панельно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блочная; в –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каркасно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блочная</a:t>
            </a:r>
          </a:p>
          <a:p>
            <a:endParaRPr lang="ru-RU" sz="2000" dirty="0"/>
          </a:p>
        </p:txBody>
      </p:sp>
      <p:pic>
        <p:nvPicPr>
          <p:cNvPr id="3074" name="Picture 2" descr="C:\Users\Admin\Documents\77777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142984"/>
            <a:ext cx="8072494" cy="38576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dmin\Downloads\fabio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785793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Дефекты в конструкциях зданий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Users\Admin\Downloads\ппп.jpg"/>
          <p:cNvPicPr/>
          <p:nvPr/>
        </p:nvPicPr>
        <p:blipFill>
          <a:blip r:embed="rId3"/>
          <a:srcRect t="11868" r="50318" b="8812"/>
          <a:stretch>
            <a:fillRect/>
          </a:stretch>
        </p:blipFill>
        <p:spPr bwMode="auto">
          <a:xfrm>
            <a:off x="1" y="785794"/>
            <a:ext cx="4286247" cy="478634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5786454"/>
            <a:ext cx="4286248" cy="98488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Рис.6  Характерные уязвимые места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дефекты в конструкциях зданий 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4143372" y="785794"/>
            <a:ext cx="5000628" cy="600164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14775" algn="l"/>
              </a:tabLst>
            </a:pP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+mj-ea" charset="0"/>
                <a:cs typeface="Times New Roman" pitchFamily="18" charset="0"/>
              </a:rPr>
              <a:t>В крышах: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+mj-ea" charset="0"/>
                <a:cs typeface="Times New Roman" pitchFamily="18" charset="0"/>
              </a:rPr>
              <a:t> места сопряжения кровли с трубами и другими надстройками, с воронками внутренних водостоков; карнизы, утеплитель, защитная покраска кровли.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14775" algn="l"/>
              </a:tabLst>
            </a:pP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+mj-ea" charset="0"/>
                <a:cs typeface="Times New Roman" pitchFamily="18" charset="0"/>
              </a:rPr>
              <a:t>В стенах: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+mj-ea" charset="0"/>
                <a:cs typeface="Times New Roman" pitchFamily="18" charset="0"/>
              </a:rPr>
              <a:t> стыки панелей, закладные детали и связи, утеплитель трехслойных панелей, простенки и перемычки, места прохождения водостоков, защитное покрытие.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14775" algn="l"/>
              </a:tabLst>
            </a:pP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+mj-ea" charset="0"/>
                <a:cs typeface="Times New Roman" pitchFamily="18" charset="0"/>
              </a:rPr>
              <a:t>В цоколях: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+mj-ea" charset="0"/>
                <a:cs typeface="Times New Roman" pitchFamily="18" charset="0"/>
              </a:rPr>
              <a:t>места сопряжения со стеной и с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+mj-ea" charset="0"/>
                <a:cs typeface="Times New Roman" pitchFamily="18" charset="0"/>
              </a:rPr>
              <a:t>отмосткой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+mj-ea" charset="0"/>
                <a:cs typeface="Times New Roman" pitchFamily="18" charset="0"/>
              </a:rPr>
              <a:t>, облицовочный защитный слой, горизонтальная гидроизоляция.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14775" algn="l"/>
              </a:tabLst>
            </a:pP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+mj-ea" charset="0"/>
                <a:cs typeface="Times New Roman" pitchFamily="18" charset="0"/>
              </a:rPr>
              <a:t>В перекрытиях: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+mj-ea" charset="0"/>
                <a:cs typeface="Times New Roman" pitchFamily="18" charset="0"/>
              </a:rPr>
              <a:t>середина пролета, опорная часть, зоны увлажнения и сосредоточения нагрузок, швы между панелями, места прохождения труб.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14775" algn="l"/>
              </a:tabLst>
            </a:pP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+mj-ea" charset="0"/>
                <a:cs typeface="Times New Roman" pitchFamily="18" charset="0"/>
              </a:rPr>
              <a:t>В колоннах: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+mj-ea" charset="0"/>
                <a:cs typeface="Times New Roman" pitchFamily="18" charset="0"/>
              </a:rPr>
              <a:t>места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+mj-ea" charset="0"/>
                <a:cs typeface="Times New Roman" pitchFamily="18" charset="0"/>
              </a:rPr>
              <a:t>опирания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+mj-ea" charset="0"/>
                <a:cs typeface="Times New Roman" pitchFamily="18" charset="0"/>
              </a:rPr>
              <a:t> балок и настилов, вертикальные грани ( ребра).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14775" algn="l"/>
              </a:tabLst>
            </a:pP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+mj-ea" charset="0"/>
                <a:cs typeface="Times New Roman" pitchFamily="18" charset="0"/>
              </a:rPr>
              <a:t>В воротах, окнах, дверях: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+mj-ea" charset="0"/>
                <a:cs typeface="Times New Roman" pitchFamily="18" charset="0"/>
              </a:rPr>
              <a:t> порталы и коробки, петли и запоры, нижние обвязки, защитное покрытие.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14775" algn="l"/>
              </a:tabLst>
            </a:pP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+mj-ea" charset="0"/>
                <a:cs typeface="Times New Roman" pitchFamily="18" charset="0"/>
              </a:rPr>
              <a:t>В фундаментах: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+mj-ea" charset="0"/>
                <a:cs typeface="Times New Roman" pitchFamily="18" charset="0"/>
              </a:rPr>
              <a:t>места сопряжения с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+mj-ea" charset="0"/>
                <a:cs typeface="Times New Roman" pitchFamily="18" charset="0"/>
              </a:rPr>
              <a:t>отмосткой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+mj-ea" charset="0"/>
                <a:cs typeface="Times New Roman" pitchFamily="18" charset="0"/>
              </a:rPr>
              <a:t>, зона увлажнения и зона промерзания грунта.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14775" algn="l"/>
              </a:tabLst>
            </a:pP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+mj-ea" charset="0"/>
                <a:cs typeface="Times New Roman" pitchFamily="18" charset="0"/>
              </a:rPr>
              <a:t>В основаниях: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+mj-ea" charset="0"/>
                <a:cs typeface="Times New Roman" pitchFamily="18" charset="0"/>
              </a:rPr>
              <a:t> зоны застоя или притока воды, увлажнение и вымывание основания, зона промерзания и пучения основания, зона перегрузки.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1477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+mj-ea" charset="0"/>
                <a:cs typeface="Times New Roman" pitchFamily="18" charset="0"/>
              </a:rPr>
              <a:t>Схема внешних и внутренних воздействий на здание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dmin\Downloads\fabio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785793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Схема внешних и внутренних воздействий на здание</a:t>
            </a:r>
          </a:p>
        </p:txBody>
      </p:sp>
      <p:pic>
        <p:nvPicPr>
          <p:cNvPr id="32770" name="Рисунок 1" descr="H:\Маше\Обработаны\1,1.jpg"/>
          <p:cNvPicPr>
            <a:picLocks noChangeAspect="1" noChangeArrowheads="1"/>
          </p:cNvPicPr>
          <p:nvPr/>
        </p:nvPicPr>
        <p:blipFill>
          <a:blip r:embed="rId3"/>
          <a:srcRect l="3947" r="4971"/>
          <a:stretch>
            <a:fillRect/>
          </a:stretch>
        </p:blipFill>
        <p:spPr bwMode="auto">
          <a:xfrm>
            <a:off x="0" y="928670"/>
            <a:ext cx="9144000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6286520"/>
            <a:ext cx="914400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Рис. 7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Схема внешних и внутренних воздействий на здание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dmin\Downloads\fabio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785793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Здания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сооружения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1142984"/>
            <a:ext cx="9144000" cy="4495816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l"/>
            <a:r>
              <a:rPr lang="ru-RU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Здания – </a:t>
            </a: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</a:t>
            </a:r>
            <a:r>
              <a:rPr lang="ru-RU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надземные</a:t>
            </a:r>
            <a:r>
              <a:rPr lang="ru-RU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строения,</a:t>
            </a:r>
            <a:r>
              <a:rPr lang="ru-RU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имеющие</a:t>
            </a:r>
            <a:r>
              <a:rPr lang="ru-RU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внутренние пространства,</a:t>
            </a:r>
            <a:r>
              <a:rPr lang="ru-RU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предназначенные</a:t>
            </a:r>
            <a:r>
              <a:rPr lang="ru-RU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деятельности</a:t>
            </a:r>
            <a:r>
              <a:rPr lang="ru-RU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людей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работы, отдыха, учебы и т.д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.) </a:t>
            </a:r>
          </a:p>
          <a:p>
            <a:pPr algn="l"/>
            <a:r>
              <a:rPr lang="ru-RU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Сооружения </a:t>
            </a: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это</a:t>
            </a:r>
            <a:r>
              <a:rPr lang="ru-RU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надземные и</a:t>
            </a:r>
            <a:r>
              <a:rPr lang="ru-RU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подземные </a:t>
            </a:r>
            <a:r>
              <a:rPr lang="ru-RU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строения</a:t>
            </a: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технического</a:t>
            </a:r>
            <a:r>
              <a:rPr lang="ru-RU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назначения </a:t>
            </a:r>
            <a:r>
              <a:rPr lang="ru-RU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мосты,</a:t>
            </a:r>
            <a:r>
              <a:rPr lang="ru-RU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башни</a:t>
            </a:r>
            <a:r>
              <a:rPr lang="ru-RU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плотины,</a:t>
            </a: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набережные,</a:t>
            </a:r>
            <a:r>
              <a:rPr lang="ru-RU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радиомачты </a:t>
            </a:r>
            <a:r>
              <a:rPr lang="ru-RU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т.д.).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dmin\Downloads\fabio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71604" y="2857496"/>
            <a:ext cx="6215106" cy="928694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dmin\Downloads\fabio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785793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Классификация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зданий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1142984"/>
            <a:ext cx="9144000" cy="4495816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514350" indent="-514350"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По назначению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По этажности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По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конструкции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стен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По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способу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возведения</a:t>
            </a:r>
          </a:p>
          <a:p>
            <a:pPr marL="514350" indent="-514350"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По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степени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долговечности </a:t>
            </a:r>
          </a:p>
          <a:p>
            <a:pPr marL="514350" indent="-514350"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6. По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степени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огнестойкости</a:t>
            </a:r>
          </a:p>
          <a:p>
            <a:pPr marL="514350" indent="-514350"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7. По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классам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dmin\Downloads\fabio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785793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514350" indent="-514350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назначению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928670"/>
            <a:ext cx="9144000" cy="5786478"/>
          </a:xfr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pPr lvl="0" algn="l"/>
            <a:r>
              <a:rPr lang="ru-RU" sz="30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Гражданские</a:t>
            </a: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жилые и общественные здания (жилые дома, магазины, детские учреждения, школы, кинотеатры, клубы и т.п</a:t>
            </a: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.);</a:t>
            </a:r>
          </a:p>
          <a:p>
            <a:pPr algn="l"/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группу гражданских зданий, объединены:</a:t>
            </a:r>
          </a:p>
          <a:p>
            <a:pPr lvl="0" algn="l"/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жилые</a:t>
            </a:r>
            <a:r>
              <a:rPr lang="ru-RU" sz="3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для постоянного или временного проживания (квартирные дома, общежития, гостиницы и т.д.);</a:t>
            </a:r>
          </a:p>
          <a:p>
            <a:pPr lvl="0" algn="l"/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общественные – для социального обслуживания и для размещения административных учреждений (школы, кинотеатры, поликлиники, Дворцы спорта и т.д.).</a:t>
            </a:r>
            <a:endParaRPr lang="ru-RU" sz="3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/>
            <a:r>
              <a:rPr lang="ru-RU" sz="30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Промышленные</a:t>
            </a: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для размещения различных производств (цеха, котельные, мастерские и т.п</a:t>
            </a: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.);</a:t>
            </a:r>
          </a:p>
          <a:p>
            <a:pPr lvl="0" algn="l"/>
            <a:r>
              <a:rPr lang="ru-RU" sz="30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Сельскохозяйственные</a:t>
            </a: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для обслуживания потребностей сельскохозяйственного производства (силосные башни, коровники, свинарники, птичники, зернохранилища и т.п</a:t>
            </a: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.).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l"/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/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dmin\Downloads\fabio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785793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514350" indent="-514350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этажности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1142984"/>
            <a:ext cx="9144000" cy="4495816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514350" lvl="0" indent="-514350"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Одноэтажные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малоэтажные (до 3 этажей включительно), многоэтажные (4.,.9 этажей), повышенной этажности (10...20 этажей), высотные (более 20 этажей), кроме того, здания могут быть смешанной этажности.</a:t>
            </a:r>
          </a:p>
          <a:p>
            <a:pPr marL="514350" indent="-514350" algn="l"/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dmin\Downloads\fabio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785793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514350" indent="-514350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конструкции стен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1142984"/>
            <a:ext cx="9144000" cy="4495816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514350" lvl="0" indent="-514350"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Мелкоэлементные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(из кирпича, керамического камня, мелких блоков и др.), крупноэлементные (из крупных блоков, панелей, объемных блоков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/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dmin\Downloads\fabio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785793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514350" indent="-514350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способу возведения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1142984"/>
            <a:ext cx="9144000" cy="4495816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514350" lvl="0" indent="-514350"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Полносборные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монтируемые из конструкций и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деталей заводского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изготовления, неиндустриальные, выкладываемые из мелкоштучных изделий (кирпича, керамического камня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/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dmin\Downloads\fabio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785793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514350" indent="-514350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степени долговечности 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1142984"/>
            <a:ext cx="9144000" cy="4495816"/>
          </a:xfrm>
          <a:solidFill>
            <a:schemeClr val="bg1"/>
          </a:solidFill>
        </p:spPr>
        <p:txBody>
          <a:bodyPr>
            <a:normAutofit/>
          </a:bodyPr>
          <a:lstStyle/>
          <a:p>
            <a:pPr lvl="0" algn="l"/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способности конструктивных элементов сохранять требуемые эксплуатационные качества.</a:t>
            </a:r>
          </a:p>
          <a:p>
            <a:pPr algn="l"/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этому признаку здания подразделяют на четыре степени: </a:t>
            </a:r>
          </a:p>
          <a:p>
            <a:pPr lvl="0" algn="l"/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первая – со сроком службы более 100 лет, </a:t>
            </a:r>
          </a:p>
          <a:p>
            <a:pPr lvl="0" algn="l"/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вторая –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50 – 100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лет,</a:t>
            </a:r>
          </a:p>
          <a:p>
            <a:pPr lvl="0" algn="l"/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третья –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 – 50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лет,</a:t>
            </a:r>
          </a:p>
          <a:p>
            <a:pPr lvl="0" algn="l"/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четвертая – до 20 лет (временные здания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/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dmin\Downloads\fabio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785793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степени огнестойкости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1142984"/>
            <a:ext cx="9144000" cy="4495816"/>
          </a:xfrm>
          <a:solidFill>
            <a:schemeClr val="bg1"/>
          </a:solidFill>
        </p:spPr>
        <p:txBody>
          <a:bodyPr>
            <a:normAutofit/>
          </a:bodyPr>
          <a:lstStyle/>
          <a:p>
            <a:pPr lvl="0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возможности конструкций сохранять при пожаре функции несущих и ограждающих элементов, здание может иметь определенную степень огнестойкости: </a:t>
            </a:r>
          </a:p>
          <a:p>
            <a:pPr lvl="0"/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I-III – с каменными конструкциями; </a:t>
            </a:r>
          </a:p>
          <a:p>
            <a:pPr lvl="0"/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IV – с деревянными оштукатуренными;</a:t>
            </a:r>
          </a:p>
          <a:p>
            <a:pPr lvl="0"/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 – с деревянными не оштукатуренными;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</TotalTime>
  <Words>1190</Words>
  <Application>Microsoft Office PowerPoint</Application>
  <PresentationFormat>Экран (4:3)</PresentationFormat>
  <Paragraphs>113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Министерство образования и науки  Республики Казахстан КГУ «Глубоковский технический колледж» УО ВКО</vt:lpstr>
      <vt:lpstr>Здания и сооружения</vt:lpstr>
      <vt:lpstr>Классификация зданий</vt:lpstr>
      <vt:lpstr>По назначению</vt:lpstr>
      <vt:lpstr>По этажности</vt:lpstr>
      <vt:lpstr>По конструкции стен</vt:lpstr>
      <vt:lpstr>По способу возведения</vt:lpstr>
      <vt:lpstr>По степени долговечности </vt:lpstr>
      <vt:lpstr>По степени огнестойкости</vt:lpstr>
      <vt:lpstr>По классам</vt:lpstr>
      <vt:lpstr>Требования, предъявляемые к зданиям</vt:lpstr>
      <vt:lpstr>Конструктивными элементами здания </vt:lpstr>
      <vt:lpstr>Основные конструктивные элементы здания</vt:lpstr>
      <vt:lpstr>Объемно – планировочные и конструктивные элементы здания</vt:lpstr>
      <vt:lpstr>Конструктивные типы гражданских зданий</vt:lpstr>
      <vt:lpstr>Конструктивные системы каркасных зданий</vt:lpstr>
      <vt:lpstr>Конструктивные схемы зданий из объемных блоков</vt:lpstr>
      <vt:lpstr>Дефекты в конструкциях зданий</vt:lpstr>
      <vt:lpstr>Схема внешних и внутренних воздействий на здание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60</cp:revision>
  <dcterms:created xsi:type="dcterms:W3CDTF">2022-09-10T13:53:19Z</dcterms:created>
  <dcterms:modified xsi:type="dcterms:W3CDTF">2022-09-20T16:57:09Z</dcterms:modified>
</cp:coreProperties>
</file>