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72" r:id="rId3"/>
    <p:sldId id="277" r:id="rId4"/>
    <p:sldId id="269" r:id="rId5"/>
    <p:sldId id="256" r:id="rId6"/>
    <p:sldId id="257" r:id="rId7"/>
    <p:sldId id="265" r:id="rId8"/>
    <p:sldId id="260" r:id="rId9"/>
    <p:sldId id="261" r:id="rId10"/>
    <p:sldId id="259" r:id="rId11"/>
    <p:sldId id="267" r:id="rId12"/>
    <p:sldId id="278" r:id="rId13"/>
    <p:sldId id="279" r:id="rId14"/>
    <p:sldId id="280" r:id="rId15"/>
    <p:sldId id="281" r:id="rId16"/>
    <p:sldId id="282" r:id="rId17"/>
    <p:sldId id="285" r:id="rId18"/>
    <p:sldId id="270" r:id="rId19"/>
    <p:sldId id="271" r:id="rId20"/>
    <p:sldId id="284" r:id="rId21"/>
    <p:sldId id="283" r:id="rId22"/>
    <p:sldId id="273" r:id="rId23"/>
    <p:sldId id="266" r:id="rId24"/>
    <p:sldId id="274" r:id="rId25"/>
  </p:sldIdLst>
  <p:sldSz cx="9144000" cy="6858000" type="screen4x3"/>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72" autoAdjust="0"/>
    <p:restoredTop sz="94630" autoAdjust="0"/>
  </p:normalViewPr>
  <p:slideViewPr>
    <p:cSldViewPr>
      <p:cViewPr varScale="1">
        <p:scale>
          <a:sx n="81" d="100"/>
          <a:sy n="81" d="100"/>
        </p:scale>
        <p:origin x="-1074" y="-1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02.04.2024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02.04.2024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kk.wikipedia.org/wiki/%D0%90%D0%BD%D1%82%D0%B8%D1%81%D0%B5%D0%BF%D1%82%D0%B8%D0%BA%D0%B0" TargetMode="External"/><Relationship Id="rId2" Type="http://schemas.openxmlformats.org/officeDocument/2006/relationships/hyperlink" Target="https://kk.wikipedia.org/wiki/%D0%9C%D0%B5%D0%B4%D0%B8%D1%86%D0%B8%D0%BD%D0%B0" TargetMode="External"/><Relationship Id="rId1" Type="http://schemas.openxmlformats.org/officeDocument/2006/relationships/slideLayout" Target="../slideLayouts/slideLayout7.xml"/><Relationship Id="rId4" Type="http://schemas.openxmlformats.org/officeDocument/2006/relationships/hyperlink" Target="https://kk.wikipedia.org/wiki/%D0%95%D0%BC%D1%85%D0%B0%D0%BD%D0%B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pubchem.ncbi.nlm.nih.gov/periodic-table/"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pubchem.ncbi.nlm.nih.gov/periodic-table/"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25260" y="1772816"/>
            <a:ext cx="6659195"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3200" dirty="0" smtClean="0">
                <a:latin typeface="Arial" panose="020B0604020202020204" pitchFamily="34" charset="0"/>
                <a:cs typeface="Arial" panose="020B0604020202020204" pitchFamily="34" charset="0"/>
              </a:rPr>
              <a:t>Функционалдық </a:t>
            </a:r>
            <a:r>
              <a:rPr lang="kk-KZ" sz="3200" dirty="0">
                <a:latin typeface="Arial" panose="020B0604020202020204" pitchFamily="34" charset="0"/>
                <a:cs typeface="Arial" panose="020B0604020202020204" pitchFamily="34" charset="0"/>
              </a:rPr>
              <a:t>сауаттылық </a:t>
            </a:r>
            <a:endParaRPr lang="kk-KZ" sz="3200" dirty="0" smtClean="0">
              <a:latin typeface="Arial" panose="020B0604020202020204" pitchFamily="34" charset="0"/>
              <a:cs typeface="Arial" panose="020B0604020202020204" pitchFamily="34" charset="0"/>
            </a:endParaRPr>
          </a:p>
          <a:p>
            <a:pPr algn="ctr"/>
            <a:r>
              <a:rPr lang="kk-KZ" sz="3200" dirty="0" smtClean="0">
                <a:latin typeface="Arial" panose="020B0604020202020204" pitchFamily="34" charset="0"/>
                <a:cs typeface="Arial" panose="020B0604020202020204" pitchFamily="34" charset="0"/>
              </a:rPr>
              <a:t>арқылы </a:t>
            </a:r>
            <a:r>
              <a:rPr lang="kk-KZ" sz="3200" dirty="0">
                <a:latin typeface="Arial" panose="020B0604020202020204" pitchFamily="34" charset="0"/>
                <a:cs typeface="Arial" panose="020B0604020202020204" pitchFamily="34" charset="0"/>
              </a:rPr>
              <a:t>ұлттық </a:t>
            </a:r>
            <a:r>
              <a:rPr lang="kk-KZ" sz="3200" dirty="0" smtClean="0">
                <a:latin typeface="Arial" panose="020B0604020202020204" pitchFamily="34" charset="0"/>
                <a:cs typeface="Arial" panose="020B0604020202020204" pitchFamily="34" charset="0"/>
              </a:rPr>
              <a:t>құндылықтарды</a:t>
            </a:r>
          </a:p>
          <a:p>
            <a:pPr algn="ctr"/>
            <a:r>
              <a:rPr lang="kk-KZ" sz="3200" dirty="0" smtClean="0">
                <a:latin typeface="Arial" panose="020B0604020202020204" pitchFamily="34" charset="0"/>
                <a:cs typeface="Arial" panose="020B0604020202020204" pitchFamily="34" charset="0"/>
              </a:rPr>
              <a:t> </a:t>
            </a:r>
            <a:r>
              <a:rPr lang="kk-KZ" sz="3200" dirty="0">
                <a:latin typeface="Arial" panose="020B0604020202020204" pitchFamily="34" charset="0"/>
                <a:cs typeface="Arial" panose="020B0604020202020204" pitchFamily="34" charset="0"/>
              </a:rPr>
              <a:t>дамытуға арналған </a:t>
            </a:r>
            <a:r>
              <a:rPr lang="kk-KZ" sz="3200" dirty="0" smtClean="0">
                <a:latin typeface="Arial" panose="020B0604020202020204" pitchFamily="34" charset="0"/>
                <a:cs typeface="Arial" panose="020B0604020202020204" pitchFamily="34" charset="0"/>
              </a:rPr>
              <a:t>тапсырмалар</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endParaRPr>
          </a:p>
        </p:txBody>
      </p:sp>
      <p:sp>
        <p:nvSpPr>
          <p:cNvPr id="5" name="AutoShape 2" descr="blob:https://web.whatsapp.com/88be0bde-6b0f-42ef-8dca-99ddb6507de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Прямоугольник 5"/>
          <p:cNvSpPr/>
          <p:nvPr/>
        </p:nvSpPr>
        <p:spPr>
          <a:xfrm>
            <a:off x="755576" y="404664"/>
            <a:ext cx="7102572" cy="707886"/>
          </a:xfrm>
          <a:prstGeom prst="rect">
            <a:avLst/>
          </a:prstGeom>
          <a:noFill/>
        </p:spPr>
        <p:txBody>
          <a:bodyPr wrap="square" lIns="91440" tIns="45720" rIns="91440" bIns="45720">
            <a:spAutoFit/>
          </a:bodyPr>
          <a:lstStyle/>
          <a:p>
            <a:pPr algn="ctr"/>
            <a:r>
              <a:rPr lang="kk-KZ" sz="2000" b="1" dirty="0" smtClean="0">
                <a:latin typeface="Arial" panose="020B0604020202020204" pitchFamily="34" charset="0"/>
                <a:cs typeface="Arial" panose="020B0604020202020204" pitchFamily="34" charset="0"/>
              </a:rPr>
              <a:t>«</a:t>
            </a:r>
            <a:r>
              <a:rPr lang="kk-KZ" sz="2000" b="1" dirty="0" smtClean="0">
                <a:latin typeface="Times New Roman" pitchFamily="18" charset="0"/>
                <a:cs typeface="Times New Roman" pitchFamily="18" charset="0"/>
              </a:rPr>
              <a:t>Ахмет Байтұрсынұлы атындағы </a:t>
            </a:r>
            <a:r>
              <a:rPr lang="ru-RU" sz="2000" b="1" dirty="0" smtClean="0">
                <a:latin typeface="Times New Roman" pitchFamily="18" charset="0"/>
                <a:cs typeface="Times New Roman" pitchFamily="18" charset="0"/>
              </a:rPr>
              <a:t>№</a:t>
            </a:r>
            <a:r>
              <a:rPr lang="kk-KZ" sz="2000" b="1" dirty="0" smtClean="0">
                <a:latin typeface="Times New Roman" pitchFamily="18" charset="0"/>
                <a:cs typeface="Times New Roman" pitchFamily="18" charset="0"/>
              </a:rPr>
              <a:t>2 жалпы орта білім беретін мектебі» КММ</a:t>
            </a:r>
            <a:endParaRPr lang="ru-RU" sz="2000" b="1" dirty="0">
              <a:latin typeface="Times New Roman" pitchFamily="18" charset="0"/>
              <a:cs typeface="Times New Roman" pitchFamily="18" charset="0"/>
            </a:endParaRPr>
          </a:p>
        </p:txBody>
      </p:sp>
      <p:sp>
        <p:nvSpPr>
          <p:cNvPr id="7" name="Прямоугольник 6"/>
          <p:cNvSpPr/>
          <p:nvPr/>
        </p:nvSpPr>
        <p:spPr>
          <a:xfrm>
            <a:off x="2487320" y="4869160"/>
            <a:ext cx="3067506" cy="1631216"/>
          </a:xfrm>
          <a:prstGeom prst="rect">
            <a:avLst/>
          </a:prstGeom>
          <a:noFill/>
        </p:spPr>
        <p:txBody>
          <a:bodyPr wrap="none" lIns="91440" tIns="45720" rIns="91440" bIns="45720">
            <a:spAutoFit/>
          </a:bodyPr>
          <a:lstStyle/>
          <a:p>
            <a:pPr algn="ctr"/>
            <a:r>
              <a:rPr lang="kk-KZ" sz="2000" dirty="0" smtClean="0">
                <a:latin typeface="Times New Roman" pitchFamily="18" charset="0"/>
                <a:cs typeface="Times New Roman" pitchFamily="18" charset="0"/>
              </a:rPr>
              <a:t>    </a:t>
            </a:r>
            <a:r>
              <a:rPr lang="kk-KZ" sz="2000" b="1" dirty="0" smtClean="0">
                <a:latin typeface="Times New Roman" pitchFamily="18" charset="0"/>
                <a:cs typeface="Times New Roman" pitchFamily="18" charset="0"/>
              </a:rPr>
              <a:t>Химия -</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пәні </a:t>
            </a:r>
            <a:r>
              <a:rPr lang="ru-RU" sz="2000" b="1" dirty="0" err="1" smtClean="0">
                <a:latin typeface="Times New Roman" pitchFamily="18" charset="0"/>
                <a:cs typeface="Times New Roman" pitchFamily="18" charset="0"/>
              </a:rPr>
              <a:t>мұғалімі</a:t>
            </a:r>
            <a:r>
              <a:rPr lang="ru-RU" sz="2000" b="1" dirty="0" smtClean="0">
                <a:latin typeface="Times New Roman" pitchFamily="18" charset="0"/>
                <a:cs typeface="Times New Roman" pitchFamily="18" charset="0"/>
              </a:rPr>
              <a:t> </a:t>
            </a:r>
            <a:endParaRPr lang="ru-RU" sz="2000" b="1" dirty="0" smtClean="0">
              <a:latin typeface="Times New Roman" pitchFamily="18" charset="0"/>
              <a:cs typeface="Times New Roman" pitchFamily="18" charset="0"/>
            </a:endParaRPr>
          </a:p>
          <a:p>
            <a:pPr algn="ctr"/>
            <a:r>
              <a:rPr lang="ru-RU" sz="2000" b="1" dirty="0" err="1" smtClean="0">
                <a:latin typeface="Times New Roman" pitchFamily="18" charset="0"/>
                <a:cs typeface="Times New Roman" pitchFamily="18" charset="0"/>
              </a:rPr>
              <a:t>Иманова</a:t>
            </a:r>
            <a:r>
              <a:rPr lang="ru-RU" sz="2000" b="1" dirty="0" smtClean="0">
                <a:latin typeface="Times New Roman" pitchFamily="18" charset="0"/>
                <a:cs typeface="Times New Roman" pitchFamily="18" charset="0"/>
              </a:rPr>
              <a:t> А.У</a:t>
            </a:r>
            <a:endParaRPr lang="ru-RU" sz="2000" b="1" dirty="0" smtClean="0">
              <a:latin typeface="Times New Roman" pitchFamily="18" charset="0"/>
              <a:cs typeface="Times New Roman" pitchFamily="18" charset="0"/>
            </a:endParaRPr>
          </a:p>
          <a:p>
            <a:pPr algn="ctr"/>
            <a:endParaRPr lang="kk-KZ" sz="2000" b="1" dirty="0">
              <a:latin typeface="Times New Roman" pitchFamily="18" charset="0"/>
              <a:cs typeface="Times New Roman" pitchFamily="18" charset="0"/>
            </a:endParaRPr>
          </a:p>
          <a:p>
            <a:pPr algn="ctr"/>
            <a:endParaRPr lang="kk-KZ"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   2024-2025 </a:t>
            </a:r>
            <a:r>
              <a:rPr lang="kk-KZ" sz="2000" b="1" dirty="0" smtClean="0">
                <a:latin typeface="Times New Roman" pitchFamily="18" charset="0"/>
                <a:cs typeface="Times New Roman" pitchFamily="18" charset="0"/>
              </a:rPr>
              <a:t>оқу жылы</a:t>
            </a:r>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643314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79512" y="0"/>
            <a:ext cx="8712968" cy="6735490"/>
            <a:chOff x="179512" y="0"/>
            <a:chExt cx="8712968" cy="6735490"/>
          </a:xfrm>
        </p:grpSpPr>
        <p:pic>
          <p:nvPicPr>
            <p:cNvPr id="3" name="Рисунок 2" descr="https://avatars.mds.yandex.net/get-altay/2804357/2a00000170245b027f3e76e22dfe1b126e33/XXL"/>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0"/>
              <a:ext cx="3964262" cy="3204000"/>
            </a:xfrm>
            <a:prstGeom prst="rect">
              <a:avLst/>
            </a:prstGeom>
            <a:noFill/>
            <a:ln>
              <a:noFill/>
            </a:ln>
          </p:spPr>
        </p:pic>
        <p:pic>
          <p:nvPicPr>
            <p:cNvPr id="7" name="Рисунок 6" descr="https://board.mur.tv/uploads/images/listings/pz/2/3ub1l.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3204000"/>
              <a:ext cx="3875818" cy="3531490"/>
            </a:xfrm>
            <a:prstGeom prst="rect">
              <a:avLst/>
            </a:prstGeom>
            <a:noFill/>
            <a:ln>
              <a:noFill/>
            </a:ln>
          </p:spPr>
        </p:pic>
        <p:pic>
          <p:nvPicPr>
            <p:cNvPr id="8" name="Рисунок 7" descr="https://avatars.mds.yandex.net/i?id=ebbcbcbb0f7aab54fa4ec56bceef2fe7_l-5579113-images-thumbs&amp;n=13"/>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143624" y="48790"/>
              <a:ext cx="4748856" cy="3106420"/>
            </a:xfrm>
            <a:prstGeom prst="rect">
              <a:avLst/>
            </a:prstGeom>
            <a:noFill/>
            <a:ln>
              <a:noFill/>
            </a:ln>
          </p:spPr>
        </p:pic>
        <p:pic>
          <p:nvPicPr>
            <p:cNvPr id="1028" name="Picture 4" descr="http://megapolisnews.kz/wp-content/uploads/2020/03/iC8V6LLEY.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147435" y="3204000"/>
              <a:ext cx="4745045" cy="3531490"/>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965163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985" y="154948"/>
            <a:ext cx="4181390"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3200" dirty="0" smtClean="0">
                <a:latin typeface="Arial" panose="020B0604020202020204" pitchFamily="34" charset="0"/>
                <a:cs typeface="Arial" panose="020B0604020202020204" pitchFamily="34" charset="0"/>
              </a:rPr>
              <a:t>Төртіншісі артық</a:t>
            </a:r>
          </a:p>
        </p:txBody>
      </p:sp>
      <p:grpSp>
        <p:nvGrpSpPr>
          <p:cNvPr id="2" name="Группа 1"/>
          <p:cNvGrpSpPr/>
          <p:nvPr/>
        </p:nvGrpSpPr>
        <p:grpSpPr>
          <a:xfrm>
            <a:off x="1265023" y="154948"/>
            <a:ext cx="7236352" cy="6010356"/>
            <a:chOff x="1265023" y="154948"/>
            <a:chExt cx="7236352" cy="6010356"/>
          </a:xfrm>
        </p:grpSpPr>
        <p:pic>
          <p:nvPicPr>
            <p:cNvPr id="6146" name="Picture 2" descr="https://c1.staticflickr.com/5/4039/4190390665_171f3c8623_b.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87316" y="767771"/>
              <a:ext cx="3168352" cy="2520280"/>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Рисунок 3" descr="https://upload.wikimedia.org/wikipedia/commons/c/cd/SOB_-_Y-steel_sleeper_%2829509777783%29.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65023" y="3359674"/>
              <a:ext cx="3168352" cy="2520280"/>
            </a:xfrm>
            <a:prstGeom prst="rect">
              <a:avLst/>
            </a:prstGeom>
            <a:noFill/>
            <a:ln>
              <a:noFill/>
            </a:ln>
          </p:spPr>
        </p:pic>
        <p:pic>
          <p:nvPicPr>
            <p:cNvPr id="6" name="Рисунок 5" descr="https://helpyou.ru/image/catalog/e/kn0_000000014362_001005289.jpg"/>
            <p:cNvPicPr/>
            <p:nvPr/>
          </p:nvPicPr>
          <p:blipFill rotWithShape="1">
            <a:blip r:embed="rId4" cstate="print">
              <a:extLst>
                <a:ext uri="{28A0092B-C50C-407E-A947-70E740481C1C}">
                  <a14:useLocalDpi xmlns:a14="http://schemas.microsoft.com/office/drawing/2010/main" xmlns="" val="0"/>
                </a:ext>
              </a:extLst>
            </a:blip>
            <a:srcRect t="29341" b="30140"/>
            <a:stretch/>
          </p:blipFill>
          <p:spPr bwMode="auto">
            <a:xfrm>
              <a:off x="4684070" y="154948"/>
              <a:ext cx="3817305" cy="1833892"/>
            </a:xfrm>
            <a:prstGeom prst="rect">
              <a:avLst/>
            </a:prstGeom>
            <a:noFill/>
            <a:ln>
              <a:noFill/>
            </a:ln>
            <a:extLst>
              <a:ext uri="{53640926-AAD7-44D8-BBD7-CCE9431645EC}">
                <a14:shadowObscured xmlns:a14="http://schemas.microsoft.com/office/drawing/2010/main" xmlns=""/>
              </a:ext>
            </a:extLst>
          </p:spPr>
        </p:pic>
        <p:pic>
          <p:nvPicPr>
            <p:cNvPr id="7" name="Рисунок 6" descr="https://aqtobegazeti.kz/wp-content/uploads/2020/10/1552452623_1.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04048" y="1926000"/>
              <a:ext cx="3312368" cy="4239304"/>
            </a:xfrm>
            <a:prstGeom prst="rect">
              <a:avLst/>
            </a:prstGeom>
            <a:noFill/>
            <a:ln>
              <a:noFill/>
            </a:ln>
          </p:spPr>
        </p:pic>
      </p:grpSp>
    </p:spTree>
    <p:extLst>
      <p:ext uri="{BB962C8B-B14F-4D97-AF65-F5344CB8AC3E}">
        <p14:creationId xmlns:p14="http://schemas.microsoft.com/office/powerpoint/2010/main" xmlns="" val="3887230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136904" cy="56938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kk-KZ" sz="2800" b="1" dirty="0" smtClean="0">
                <a:latin typeface="Arial" panose="020B0604020202020204" pitchFamily="34" charset="0"/>
                <a:cs typeface="Arial" panose="020B0604020202020204" pitchFamily="34" charset="0"/>
              </a:rPr>
              <a:t>КОНТЕКСТ</a:t>
            </a:r>
            <a:endParaRPr lang="ru-RU" sz="2800" dirty="0" smtClean="0">
              <a:latin typeface="Arial" panose="020B0604020202020204" pitchFamily="34" charset="0"/>
              <a:cs typeface="Arial" panose="020B0604020202020204" pitchFamily="34" charset="0"/>
            </a:endParaRPr>
          </a:p>
          <a:p>
            <a:pPr lvl="0"/>
            <a:r>
              <a:rPr lang="kk-KZ" sz="2800" dirty="0" smtClean="0">
                <a:latin typeface="Arial" panose="020B0604020202020204" pitchFamily="34" charset="0"/>
                <a:cs typeface="Arial" panose="020B0604020202020204" pitchFamily="34" charset="0"/>
              </a:rPr>
              <a:t>Біздің ата-бабаларымыз сабынды ерте кезден-ақ қолдан қайнатып жасап шығару тәсілдерін білген. Сексеуіл немесе алаботаны жинап алып, өртеп, сақар алып, майды қосып қайнатып сабын алған. Көп сақар алу үшін  күл көп болуы керек. Беттегі безеуді, денедегі бөртпені, қышыманы, псориазды, геморройды, экземаны, қайызғақты, теміреткіні, қотырды, шаштың түсуін, сүйелді кетіреді екен. Сабынның шипасы көбігінде. Көбігі жараның тамырына түсіп, тамырынан бастап жойып жібереді екен. </a:t>
            </a:r>
            <a:endParaRPr lang="ru-R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976407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136904" cy="606319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kk-KZ" sz="2800" b="1" dirty="0" smtClean="0">
                <a:latin typeface="Arial" panose="020B0604020202020204" pitchFamily="34" charset="0"/>
                <a:cs typeface="Arial" panose="020B0604020202020204" pitchFamily="34" charset="0"/>
              </a:rPr>
              <a:t>КОНТЕКСТ</a:t>
            </a:r>
            <a:endParaRPr lang="ru-RU" sz="2800" dirty="0">
              <a:latin typeface="Arial" panose="020B0604020202020204" pitchFamily="34" charset="0"/>
              <a:cs typeface="Arial" panose="020B0604020202020204" pitchFamily="34" charset="0"/>
            </a:endParaRPr>
          </a:p>
          <a:p>
            <a:pPr lvl="0"/>
            <a:r>
              <a:rPr lang="kk-KZ" sz="2400" b="1" dirty="0">
                <a:latin typeface="Arial" panose="020B0604020202020204" pitchFamily="34" charset="0"/>
                <a:cs typeface="Arial" panose="020B0604020202020204" pitchFamily="34" charset="0"/>
              </a:rPr>
              <a:t>Сарысу</a:t>
            </a:r>
            <a:r>
              <a:rPr lang="kk-KZ" sz="2400" dirty="0">
                <a:latin typeface="Arial" panose="020B0604020202020204" pitchFamily="34" charset="0"/>
                <a:cs typeface="Arial" panose="020B0604020202020204" pitchFamily="34" charset="0"/>
              </a:rPr>
              <a:t> – сүтті өңдеу арқылы сүзбе мен ірімшікті ажыратып, бөліп алғаннан кейін қалатын сұйықтық. Оның адам ағзасына пайдасы өте зор.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1. Иммунитетіңізді нығайтып, әртүрлі ауруларға төтеп бергіңіз келсе, күнделікті таңертең бір кесе сарысу ішіп тұрғаныңыз абзал.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2. Көңіл-күйіңізді көтергіңіз келсе, кешке 1 кұты сарысуды ішсеңіз болады. Себебі, оның құрамында қуаныш гормоны – серотонин бар.</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3. Шашыңыз мықты, әрі жылтыр болуы үшін сарысумен жуыңыз.</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4. Беттегі безеулер не бөртпеден құтылғыңыз келсе, сарысуды 2 ай бойы күнделікті жарты лимон шырынын 0,5 л қайнатылған салқын сүтке араластырып ішуге болады.</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60157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136904" cy="273921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kk-KZ" sz="2800" b="1" dirty="0" smtClean="0">
                <a:latin typeface="Arial" panose="020B0604020202020204" pitchFamily="34" charset="0"/>
                <a:cs typeface="Arial" panose="020B0604020202020204" pitchFamily="34" charset="0"/>
              </a:rPr>
              <a:t>КОНТЕКСТ</a:t>
            </a:r>
            <a:endParaRPr lang="ru-RU" sz="28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kk-KZ" sz="2400" dirty="0">
                <a:latin typeface="Arial" panose="020B0604020202020204" pitchFamily="34" charset="0"/>
                <a:cs typeface="Arial" panose="020B0604020202020204" pitchFamily="34" charset="0"/>
              </a:rPr>
              <a:t>Бүгінгі таңда, ол алтыннан да қымбат металл. Ол – испан тілінен аударғанда, «кішкентай күміс» деген мағынаны білдіреді, оны ең алғаш байқаған испандықтар өң-түсін күміске ұқсатса керек. Қазақ халқы оны «ақ алтын» деп атайды</a:t>
            </a:r>
            <a:r>
              <a:rPr lang="kk-KZ" sz="2400" dirty="0" smtClean="0">
                <a:latin typeface="Arial" panose="020B0604020202020204" pitchFamily="34" charset="0"/>
                <a:cs typeface="Arial" panose="020B0604020202020204" pitchFamily="34" charset="0"/>
              </a:rPr>
              <a:t>.</a:t>
            </a:r>
          </a:p>
          <a:p>
            <a:pPr lvl="0"/>
            <a:endParaRPr lang="ru-RU" sz="2400" dirty="0"/>
          </a:p>
        </p:txBody>
      </p:sp>
      <p:sp>
        <p:nvSpPr>
          <p:cNvPr id="5" name="Прямоугольник 4"/>
          <p:cNvSpPr/>
          <p:nvPr/>
        </p:nvSpPr>
        <p:spPr>
          <a:xfrm>
            <a:off x="467544" y="3238344"/>
            <a:ext cx="8352928" cy="34163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kk-KZ" sz="2400" dirty="0" smtClean="0">
                <a:latin typeface="Arial" panose="020B0604020202020204" pitchFamily="34" charset="0"/>
                <a:cs typeface="Arial" panose="020B0604020202020204" pitchFamily="34" charset="0"/>
              </a:rPr>
              <a:t>Алмас- </a:t>
            </a:r>
            <a:r>
              <a:rPr lang="kk-KZ" sz="2400" dirty="0">
                <a:latin typeface="Arial" panose="020B0604020202020204" pitchFamily="34" charset="0"/>
                <a:cs typeface="Arial" panose="020B0604020202020204" pitchFamily="34" charset="0"/>
              </a:rPr>
              <a:t>бұл жалғыз сұйық түрінде кездесетін металдың хлориді. </a:t>
            </a:r>
            <a:r>
              <a:rPr lang="kk-KZ" sz="2400" dirty="0" smtClean="0">
                <a:latin typeface="Arial" panose="020B0604020202020204" pitchFamily="34" charset="0"/>
                <a:cs typeface="Arial" panose="020B0604020202020204" pitchFamily="34" charset="0"/>
              </a:rPr>
              <a:t>Тұрмыста және</a:t>
            </a:r>
            <a:r>
              <a:rPr lang="kk-KZ" sz="2400" dirty="0">
                <a:latin typeface="Arial" panose="020B0604020202020204" pitchFamily="34" charset="0"/>
                <a:cs typeface="Arial" panose="020B0604020202020204" pitchFamily="34" charset="0"/>
              </a:rPr>
              <a:t> </a:t>
            </a:r>
            <a:r>
              <a:rPr lang="kk-KZ" sz="2400" u="sng" dirty="0">
                <a:latin typeface="Arial" panose="020B0604020202020204" pitchFamily="34" charset="0"/>
                <a:cs typeface="Arial" panose="020B0604020202020204" pitchFamily="34" charset="0"/>
                <a:hlinkClick r:id="rId2" tooltip="Медицина"/>
              </a:rPr>
              <a:t>медицинада</a:t>
            </a:r>
            <a:r>
              <a:rPr lang="kk-KZ" sz="2400" dirty="0">
                <a:latin typeface="Arial" panose="020B0604020202020204" pitchFamily="34" charset="0"/>
                <a:cs typeface="Arial" panose="020B0604020202020204" pitchFamily="34" charset="0"/>
              </a:rPr>
              <a:t> залалсыздандырушы және </a:t>
            </a:r>
            <a:r>
              <a:rPr lang="kk-KZ" sz="2400" u="sng" dirty="0">
                <a:latin typeface="Arial" panose="020B0604020202020204" pitchFamily="34" charset="0"/>
                <a:cs typeface="Arial" panose="020B0604020202020204" pitchFamily="34" charset="0"/>
                <a:hlinkClick r:id="rId3" tooltip="Антисептика"/>
              </a:rPr>
              <a:t>антисептик</a:t>
            </a:r>
            <a:r>
              <a:rPr lang="kk-KZ" sz="2400" dirty="0">
                <a:latin typeface="Arial" panose="020B0604020202020204" pitchFamily="34" charset="0"/>
                <a:cs typeface="Arial" panose="020B0604020202020204" pitchFamily="34" charset="0"/>
              </a:rPr>
              <a:t> ретінде қолданылады. Алмастың судағы ерітіндісімен киімдерді, заттарды және </a:t>
            </a:r>
            <a:r>
              <a:rPr lang="kk-KZ" sz="2400" u="sng" dirty="0">
                <a:latin typeface="Arial" panose="020B0604020202020204" pitchFamily="34" charset="0"/>
                <a:cs typeface="Arial" panose="020B0604020202020204" pitchFamily="34" charset="0"/>
                <a:hlinkClick r:id="rId4" tooltip="Емхана"/>
              </a:rPr>
              <a:t>емхана</a:t>
            </a:r>
            <a:r>
              <a:rPr lang="kk-KZ" sz="2400" dirty="0">
                <a:latin typeface="Arial" panose="020B0604020202020204" pitchFamily="34" charset="0"/>
                <a:cs typeface="Arial" panose="020B0604020202020204" pitchFamily="34" charset="0"/>
              </a:rPr>
              <a:t> бөлмелерін залалсыздандырады. Ата бабаларымыз   тері ауруларын, мерезді  емдеуге пайдаланған.</a:t>
            </a:r>
            <a:endParaRPr lang="ru-RU" sz="2400" dirty="0">
              <a:latin typeface="Arial" panose="020B0604020202020204" pitchFamily="34" charset="0"/>
              <a:cs typeface="Arial" panose="020B0604020202020204" pitchFamily="34" charset="0"/>
            </a:endParaRPr>
          </a:p>
          <a:p>
            <a:pPr lvl="0"/>
            <a:endParaRPr lang="ru-RU" sz="2400" dirty="0"/>
          </a:p>
        </p:txBody>
      </p:sp>
    </p:spTree>
    <p:extLst>
      <p:ext uri="{BB962C8B-B14F-4D97-AF65-F5344CB8AC3E}">
        <p14:creationId xmlns:p14="http://schemas.microsoft.com/office/powerpoint/2010/main" xmlns="" val="3727214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80728"/>
            <a:ext cx="8136904" cy="477053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kk-KZ" sz="2800" b="1" dirty="0" smtClean="0">
                <a:latin typeface="Arial" panose="020B0604020202020204" pitchFamily="34" charset="0"/>
                <a:cs typeface="Arial" panose="020B0604020202020204" pitchFamily="34" charset="0"/>
              </a:rPr>
              <a:t>КОНТЕКСТ</a:t>
            </a:r>
            <a:endParaRPr lang="ru-RU" sz="2800" dirty="0">
              <a:latin typeface="Arial" panose="020B0604020202020204" pitchFamily="34" charset="0"/>
              <a:cs typeface="Arial" panose="020B0604020202020204" pitchFamily="34" charset="0"/>
            </a:endParaRPr>
          </a:p>
          <a:p>
            <a:pPr lvl="0" algn="ctr"/>
            <a:r>
              <a:rPr lang="kk-KZ" sz="2800" dirty="0">
                <a:latin typeface="Arial" panose="020B0604020202020204" pitchFamily="34" charset="0"/>
                <a:cs typeface="Arial" panose="020B0604020202020204" pitchFamily="34" charset="0"/>
              </a:rPr>
              <a:t>Жер қыртысында таралуы бойынша элементтер арасында 4, металдар арасында 1-ші орында. Ол негізінен жеңіл құймалар өндіру үшін пайдаланылады. Құймалары авиа, авто, кеме, ядролық реактор, химиялық аппараттар жасауда, құрылыста, т.б. салаларда, таза металл түрінде электртехникасында ток өткізгіш сымдар, тұрмысқа қажетті бұйымдар дайындау үшін қолданылады. </a:t>
            </a:r>
            <a:endParaRPr lang="ru-RU" sz="2800" dirty="0">
              <a:latin typeface="Arial" panose="020B0604020202020204" pitchFamily="34" charset="0"/>
              <a:cs typeface="Arial" panose="020B0604020202020204" pitchFamily="34" charset="0"/>
            </a:endParaRPr>
          </a:p>
          <a:p>
            <a:pPr lvl="0"/>
            <a:endParaRPr lang="ru-RU" sz="2400" dirty="0"/>
          </a:p>
        </p:txBody>
      </p:sp>
    </p:spTree>
    <p:extLst>
      <p:ext uri="{BB962C8B-B14F-4D97-AF65-F5344CB8AC3E}">
        <p14:creationId xmlns:p14="http://schemas.microsoft.com/office/powerpoint/2010/main" xmlns="" val="1007919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8136904" cy="563231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kk-KZ" sz="2400" b="1" dirty="0" smtClean="0">
                <a:latin typeface="Arial" panose="020B0604020202020204" pitchFamily="34" charset="0"/>
                <a:cs typeface="Arial" panose="020B0604020202020204" pitchFamily="34" charset="0"/>
              </a:rPr>
              <a:t>КОНТЕКСТ</a:t>
            </a:r>
            <a:endParaRPr lang="ru-RU" sz="2400" dirty="0">
              <a:latin typeface="Arial" panose="020B0604020202020204" pitchFamily="34" charset="0"/>
              <a:cs typeface="Arial" panose="020B0604020202020204" pitchFamily="34" charset="0"/>
            </a:endParaRPr>
          </a:p>
          <a:p>
            <a:pPr lvl="0"/>
            <a:r>
              <a:rPr lang="kk-KZ" sz="2400" dirty="0">
                <a:latin typeface="Arial" panose="020B0604020202020204" pitchFamily="34" charset="0"/>
                <a:cs typeface="Arial" panose="020B0604020202020204" pitchFamily="34" charset="0"/>
              </a:rPr>
              <a:t>Қорықтық құю — қазақтың көнеден келе жатқан емдік ғұрпы. Ертеректе өз-өзінен шошынып, үрейленетін жас баланың ауруын қорықтық құю арқылы аластайтын болған. Ол үшін су құйылған кесені шошынған баланың басынан жоғары ұстап, оған алдын ала ерітіліп дайындаған қорғасынды құяды. Быжылдап шыққан дыбыстан шошынған бала осы кезде селк етіп, денесі тітіркенеді. Осылайша оның бойындағы ауру, жабысқан зиян осы тітіркенумен бірге сыртқа шығады екен. Сонымен қатар баланың неден шошынғанын қорғасынға түскен бейнеден көруге болады-мыс. Мысалы, қорғасыннан иттен шошынса иттің, мысықтан шошынса мысықтың бейнесі көрінеді деседі. </a:t>
            </a:r>
            <a:r>
              <a:rPr lang="ru-RU" sz="2400" dirty="0" err="1">
                <a:latin typeface="Arial" panose="020B0604020202020204" pitchFamily="34" charset="0"/>
                <a:cs typeface="Arial" panose="020B0604020202020204" pitchFamily="34" charset="0"/>
              </a:rPr>
              <a:t>Бұл</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ырым</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кей</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өңірлерде</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әлі</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күнге</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дейін</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сақталған</a:t>
            </a:r>
            <a:r>
              <a:rPr lang="ru-RU" sz="2400" dirty="0" smtClean="0">
                <a:latin typeface="Arial" panose="020B0604020202020204" pitchFamily="34" charset="0"/>
                <a:cs typeface="Arial" panose="020B0604020202020204" pitchFamily="34" charset="0"/>
              </a:rPr>
              <a:t>.</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109152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83266" y="10039"/>
            <a:ext cx="8321433" cy="6542335"/>
            <a:chOff x="283015" y="216932"/>
            <a:chExt cx="8321433" cy="6542335"/>
          </a:xfrm>
        </p:grpSpPr>
        <p:sp>
          <p:nvSpPr>
            <p:cNvPr id="12" name="TextBox 11"/>
            <p:cNvSpPr txBox="1"/>
            <p:nvPr/>
          </p:nvSpPr>
          <p:spPr>
            <a:xfrm>
              <a:off x="3094589" y="398081"/>
              <a:ext cx="2638017"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Pt</a:t>
              </a:r>
              <a:endParaRPr lang="ru-RU" sz="8800" dirty="0">
                <a:solidFill>
                  <a:srgbClr val="002060"/>
                </a:solidFill>
                <a:latin typeface="Arial" panose="020B0604020202020204" pitchFamily="34" charset="0"/>
                <a:cs typeface="Arial" panose="020B0604020202020204" pitchFamily="34" charset="0"/>
              </a:endParaRPr>
            </a:p>
          </p:txBody>
        </p:sp>
        <p:sp>
          <p:nvSpPr>
            <p:cNvPr id="13" name="TextBox 12"/>
            <p:cNvSpPr txBox="1"/>
            <p:nvPr/>
          </p:nvSpPr>
          <p:spPr>
            <a:xfrm>
              <a:off x="5984596" y="2532369"/>
              <a:ext cx="2467287"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AI</a:t>
              </a:r>
              <a:endParaRPr lang="ru-RU" sz="8800" dirty="0">
                <a:solidFill>
                  <a:srgbClr val="002060"/>
                </a:solidFill>
                <a:latin typeface="Arial" panose="020B0604020202020204" pitchFamily="34" charset="0"/>
                <a:cs typeface="Arial" panose="020B0604020202020204" pitchFamily="34" charset="0"/>
              </a:endParaRPr>
            </a:p>
          </p:txBody>
        </p:sp>
        <p:sp>
          <p:nvSpPr>
            <p:cNvPr id="14" name="TextBox 13"/>
            <p:cNvSpPr txBox="1"/>
            <p:nvPr/>
          </p:nvSpPr>
          <p:spPr>
            <a:xfrm>
              <a:off x="6012160" y="216932"/>
              <a:ext cx="2592288"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err="1" smtClean="0">
                  <a:solidFill>
                    <a:srgbClr val="002060"/>
                  </a:solidFill>
                  <a:latin typeface="Arial" panose="020B0604020202020204" pitchFamily="34" charset="0"/>
                  <a:cs typeface="Arial" panose="020B0604020202020204" pitchFamily="34" charset="0"/>
                </a:rPr>
                <a:t>Pb</a:t>
              </a:r>
              <a:endParaRPr lang="ru-RU" sz="8800" dirty="0">
                <a:solidFill>
                  <a:srgbClr val="002060"/>
                </a:solidFill>
                <a:latin typeface="Arial" panose="020B0604020202020204" pitchFamily="34" charset="0"/>
                <a:cs typeface="Arial" panose="020B0604020202020204" pitchFamily="34" charset="0"/>
              </a:endParaRPr>
            </a:p>
          </p:txBody>
        </p:sp>
        <p:sp>
          <p:nvSpPr>
            <p:cNvPr id="15" name="TextBox 14"/>
            <p:cNvSpPr txBox="1"/>
            <p:nvPr/>
          </p:nvSpPr>
          <p:spPr>
            <a:xfrm>
              <a:off x="4343983" y="4725144"/>
              <a:ext cx="3190520"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a:solidFill>
                    <a:srgbClr val="002060"/>
                  </a:solidFill>
                  <a:latin typeface="Arial" panose="020B0604020202020204" pitchFamily="34" charset="0"/>
                  <a:cs typeface="Arial" panose="020B0604020202020204" pitchFamily="34" charset="0"/>
                </a:rPr>
                <a:t>H</a:t>
              </a:r>
              <a:r>
                <a:rPr lang="en-US" sz="8800" dirty="0" smtClean="0">
                  <a:solidFill>
                    <a:srgbClr val="002060"/>
                  </a:solidFill>
                  <a:latin typeface="Arial" panose="020B0604020202020204" pitchFamily="34" charset="0"/>
                  <a:cs typeface="Arial" panose="020B0604020202020204" pitchFamily="34" charset="0"/>
                </a:rPr>
                <a:t>g</a:t>
              </a:r>
              <a:endParaRPr lang="ru-RU" sz="8800" dirty="0">
                <a:solidFill>
                  <a:srgbClr val="002060"/>
                </a:solidFill>
                <a:latin typeface="Arial" panose="020B0604020202020204" pitchFamily="34" charset="0"/>
                <a:cs typeface="Arial" panose="020B0604020202020204" pitchFamily="34" charset="0"/>
              </a:endParaRPr>
            </a:p>
          </p:txBody>
        </p:sp>
        <p:sp>
          <p:nvSpPr>
            <p:cNvPr id="20" name="TextBox 19"/>
            <p:cNvSpPr txBox="1"/>
            <p:nvPr/>
          </p:nvSpPr>
          <p:spPr>
            <a:xfrm>
              <a:off x="283015" y="4725144"/>
              <a:ext cx="3208865"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 K</a:t>
              </a:r>
              <a:endParaRPr lang="ru-RU" sz="8800" dirty="0">
                <a:solidFill>
                  <a:srgbClr val="002060"/>
                </a:solidFill>
                <a:latin typeface="Arial" panose="020B0604020202020204" pitchFamily="34" charset="0"/>
                <a:cs typeface="Arial" panose="020B0604020202020204" pitchFamily="34" charset="0"/>
              </a:endParaRPr>
            </a:p>
          </p:txBody>
        </p:sp>
        <p:sp>
          <p:nvSpPr>
            <p:cNvPr id="29" name="TextBox 28"/>
            <p:cNvSpPr txBox="1"/>
            <p:nvPr/>
          </p:nvSpPr>
          <p:spPr>
            <a:xfrm>
              <a:off x="317207" y="2532369"/>
              <a:ext cx="2794281"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a:solidFill>
                    <a:srgbClr val="002060"/>
                  </a:solidFill>
                  <a:latin typeface="Arial" panose="020B0604020202020204" pitchFamily="34" charset="0"/>
                  <a:cs typeface="Arial" panose="020B0604020202020204" pitchFamily="34" charset="0"/>
                </a:rPr>
                <a:t>C</a:t>
              </a:r>
              <a:r>
                <a:rPr lang="en-US" sz="8800" dirty="0" smtClean="0">
                  <a:solidFill>
                    <a:srgbClr val="002060"/>
                  </a:solidFill>
                  <a:latin typeface="Arial" panose="020B0604020202020204" pitchFamily="34" charset="0"/>
                  <a:cs typeface="Arial" panose="020B0604020202020204" pitchFamily="34" charset="0"/>
                </a:rPr>
                <a:t>a</a:t>
              </a:r>
              <a:endParaRPr lang="ru-RU" sz="8800" dirty="0">
                <a:solidFill>
                  <a:srgbClr val="00206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xmlns="" val="2458906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avatars.mds.yandex.net/get-mpic/7388241/img_id1800264307926082066.jpeg/ori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2844" y="428604"/>
            <a:ext cx="3277235" cy="2660015"/>
          </a:xfrm>
          <a:prstGeom prst="rect">
            <a:avLst/>
          </a:prstGeom>
          <a:noFill/>
          <a:ln>
            <a:noFill/>
          </a:ln>
        </p:spPr>
      </p:pic>
      <p:pic>
        <p:nvPicPr>
          <p:cNvPr id="3" name="Рисунок 2" descr="https://fsd.multiurok.ru/html/2017/03/09/s_58c11af5bd0db/img2.jpg"/>
          <p:cNvPicPr/>
          <p:nvPr/>
        </p:nvPicPr>
        <p:blipFill rotWithShape="1">
          <a:blip r:embed="rId3" cstate="print">
            <a:extLst>
              <a:ext uri="{28A0092B-C50C-407E-A947-70E740481C1C}">
                <a14:useLocalDpi xmlns:a14="http://schemas.microsoft.com/office/drawing/2010/main" xmlns="" val="0"/>
              </a:ext>
            </a:extLst>
          </a:blip>
          <a:srcRect l="19062" t="26215" r="53849" b="48452"/>
          <a:stretch/>
        </p:blipFill>
        <p:spPr bwMode="auto">
          <a:xfrm>
            <a:off x="3845613" y="445435"/>
            <a:ext cx="1626870" cy="2671445"/>
          </a:xfrm>
          <a:prstGeom prst="rect">
            <a:avLst/>
          </a:prstGeom>
          <a:noFill/>
          <a:ln>
            <a:noFill/>
          </a:ln>
          <a:extLst>
            <a:ext uri="{53640926-AAD7-44D8-BBD7-CCE9431645EC}">
              <a14:shadowObscured xmlns:a14="http://schemas.microsoft.com/office/drawing/2010/main" xmlns=""/>
            </a:ext>
          </a:extLst>
        </p:spPr>
      </p:pic>
      <p:pic>
        <p:nvPicPr>
          <p:cNvPr id="4" name="Рисунок 3" descr="https://fsd.kopilkaurokov.ru/uploads/user_file_56fb49ec2d9de/img_user_file_56fb49ec2d9de_14.jpg"/>
          <p:cNvPicPr/>
          <p:nvPr/>
        </p:nvPicPr>
        <p:blipFill rotWithShape="1">
          <a:blip r:embed="rId4" cstate="print">
            <a:extLst>
              <a:ext uri="{28A0092B-C50C-407E-A947-70E740481C1C}">
                <a14:useLocalDpi xmlns:a14="http://schemas.microsoft.com/office/drawing/2010/main" xmlns="" val="0"/>
              </a:ext>
            </a:extLst>
          </a:blip>
          <a:srcRect l="54034" t="19200" r="5341" b="36800"/>
          <a:stretch/>
        </p:blipFill>
        <p:spPr bwMode="auto">
          <a:xfrm>
            <a:off x="5940152" y="327415"/>
            <a:ext cx="2410460" cy="2766695"/>
          </a:xfrm>
          <a:prstGeom prst="rect">
            <a:avLst/>
          </a:prstGeom>
          <a:noFill/>
          <a:ln>
            <a:noFill/>
          </a:ln>
          <a:extLst>
            <a:ext uri="{53640926-AAD7-44D8-BBD7-CCE9431645EC}">
              <a14:shadowObscured xmlns:a14="http://schemas.microsoft.com/office/drawing/2010/main" xmlns=""/>
            </a:ext>
          </a:extLst>
        </p:spPr>
      </p:pic>
      <p:pic>
        <p:nvPicPr>
          <p:cNvPr id="5" name="Рисунок 4" descr="https://pbs.twimg.com/media/EGpfXb-X4AEtyzp.jpg:large"/>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1560" y="3645024"/>
            <a:ext cx="2481580" cy="2754630"/>
          </a:xfrm>
          <a:prstGeom prst="rect">
            <a:avLst/>
          </a:prstGeom>
          <a:noFill/>
          <a:ln>
            <a:noFill/>
          </a:ln>
        </p:spPr>
      </p:pic>
      <p:pic>
        <p:nvPicPr>
          <p:cNvPr id="6" name="Рисунок 5" descr="https://kokshetau.avokado.kz/upload/iblock/bb2/bb276cc772befc2bc83651da13938dbb.jpg"/>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279730" y="3429000"/>
            <a:ext cx="2481580" cy="2885440"/>
          </a:xfrm>
          <a:prstGeom prst="rect">
            <a:avLst/>
          </a:prstGeom>
          <a:noFill/>
          <a:ln>
            <a:noFill/>
          </a:ln>
        </p:spPr>
      </p:pic>
      <p:pic>
        <p:nvPicPr>
          <p:cNvPr id="7" name="Рисунок 6" descr="https://avatars.mds.yandex.net/i?id=965d0e860db2d3aa84596787de1ca345_l-5237855-images-thumbs&amp;n=13"/>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940152" y="3595370"/>
            <a:ext cx="2481580" cy="2719070"/>
          </a:xfrm>
          <a:prstGeom prst="rect">
            <a:avLst/>
          </a:prstGeom>
          <a:noFill/>
          <a:ln>
            <a:noFill/>
          </a:ln>
        </p:spPr>
      </p:pic>
    </p:spTree>
    <p:extLst>
      <p:ext uri="{BB962C8B-B14F-4D97-AF65-F5344CB8AC3E}">
        <p14:creationId xmlns:p14="http://schemas.microsoft.com/office/powerpoint/2010/main" xmlns="" val="453927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ytimg.com/vi/eTjv5M-lSkg/maxresdefault.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15816" y="3861048"/>
            <a:ext cx="3443605" cy="2588260"/>
          </a:xfrm>
          <a:prstGeom prst="rect">
            <a:avLst/>
          </a:prstGeom>
          <a:noFill/>
          <a:ln>
            <a:noFill/>
          </a:ln>
        </p:spPr>
      </p:pic>
      <p:pic>
        <p:nvPicPr>
          <p:cNvPr id="3" name="Рисунок 2" descr="https://el.kz/upload/storage_el/8b/8b3297e50ee46d98cab31a3f12fab753.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56685" y="692696"/>
            <a:ext cx="4761865" cy="2897505"/>
          </a:xfrm>
          <a:prstGeom prst="rect">
            <a:avLst/>
          </a:prstGeom>
          <a:noFill/>
          <a:ln>
            <a:noFill/>
          </a:ln>
        </p:spPr>
      </p:pic>
    </p:spTree>
    <p:extLst>
      <p:ext uri="{BB962C8B-B14F-4D97-AF65-F5344CB8AC3E}">
        <p14:creationId xmlns:p14="http://schemas.microsoft.com/office/powerpoint/2010/main" xmlns="" val="4060007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p:cNvSpPr>
            <a:spLocks noChangeArrowheads="1"/>
          </p:cNvSpPr>
          <p:nvPr/>
        </p:nvSpPr>
        <p:spPr bwMode="auto">
          <a:xfrm>
            <a:off x="0" y="404664"/>
            <a:ext cx="9144000" cy="3456384"/>
          </a:xfrm>
          <a:prstGeom prst="flowChartPreparation">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kk-KZ" sz="2800" b="1" i="0" u="none" strike="noStrike" cap="none" normalizeH="0" baseline="0" dirty="0" smtClean="0">
                <a:ln>
                  <a:noFill/>
                </a:ln>
                <a:solidFill>
                  <a:schemeClr val="tx1"/>
                </a:solidFill>
                <a:effectLst/>
                <a:latin typeface="Times New Roman" pitchFamily="18" charset="0"/>
                <a:cs typeface="Arial" pitchFamily="34" charset="0"/>
              </a:rPr>
              <a:t>Химия</a:t>
            </a:r>
            <a:r>
              <a:rPr kumimoji="0" lang="kk-KZ" sz="2800" b="1" i="0" u="none" strike="noStrike" cap="none" normalizeH="0" dirty="0" smtClean="0">
                <a:ln>
                  <a:noFill/>
                </a:ln>
                <a:solidFill>
                  <a:schemeClr val="tx1"/>
                </a:solidFill>
                <a:effectLst/>
                <a:latin typeface="Times New Roman" pitchFamily="18" charset="0"/>
                <a:cs typeface="Arial" pitchFamily="34" charset="0"/>
              </a:rPr>
              <a:t> пәнінің мұғалімдері металдың  таңбасы жазылған қағазды, басқа пән мұғалімдері  металдың аттары жазылған үлестірмелі қағазды таңдап алуларыңызды сұраймын!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AutoShape 3"/>
          <p:cNvSpPr>
            <a:spLocks noChangeArrowheads="1"/>
          </p:cNvSpPr>
          <p:nvPr/>
        </p:nvSpPr>
        <p:spPr bwMode="auto">
          <a:xfrm>
            <a:off x="611560" y="4437112"/>
            <a:ext cx="8172400" cy="1804987"/>
          </a:xfrm>
          <a:prstGeom prst="flowChartPreparation">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3" name="Прямоугольник 2"/>
          <p:cNvSpPr/>
          <p:nvPr/>
        </p:nvSpPr>
        <p:spPr>
          <a:xfrm>
            <a:off x="1475656" y="4869160"/>
            <a:ext cx="6624736" cy="954107"/>
          </a:xfrm>
          <a:prstGeom prst="rect">
            <a:avLst/>
          </a:prstGeom>
        </p:spPr>
        <p:txBody>
          <a:bodyPr wrap="square">
            <a:spAutoFit/>
          </a:bodyPr>
          <a:lstStyle/>
          <a:p>
            <a:r>
              <a:rPr lang="kk-KZ" sz="2800" u="sng" dirty="0">
                <a:hlinkClick r:id="rId2"/>
              </a:rPr>
              <a:t>https://pubchem.ncbi.nlm.nih.gov/periodic-table/#view=game</a:t>
            </a:r>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250930" y="575297"/>
            <a:ext cx="8562574" cy="6242761"/>
            <a:chOff x="323528" y="506822"/>
            <a:chExt cx="8562574" cy="6242761"/>
          </a:xfrm>
        </p:grpSpPr>
        <p:sp>
          <p:nvSpPr>
            <p:cNvPr id="2" name="TextBox 1"/>
            <p:cNvSpPr txBox="1"/>
            <p:nvPr/>
          </p:nvSpPr>
          <p:spPr>
            <a:xfrm>
              <a:off x="395536" y="548680"/>
              <a:ext cx="2448272"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8800" dirty="0" smtClean="0">
                  <a:solidFill>
                    <a:srgbClr val="002060"/>
                  </a:solidFill>
                  <a:latin typeface="Arial" panose="020B0604020202020204" pitchFamily="34" charset="0"/>
                  <a:cs typeface="Arial" panose="020B0604020202020204" pitchFamily="34" charset="0"/>
                </a:rPr>
                <a:t>Li</a:t>
              </a:r>
              <a:endParaRPr lang="ru-RU" sz="8800" dirty="0">
                <a:solidFill>
                  <a:srgbClr val="002060"/>
                </a:solidFill>
                <a:latin typeface="Arial" panose="020B0604020202020204" pitchFamily="34" charset="0"/>
                <a:cs typeface="Arial" panose="020B0604020202020204" pitchFamily="34" charset="0"/>
              </a:endParaRPr>
            </a:p>
          </p:txBody>
        </p:sp>
        <p:sp>
          <p:nvSpPr>
            <p:cNvPr id="12" name="TextBox 11"/>
            <p:cNvSpPr txBox="1"/>
            <p:nvPr/>
          </p:nvSpPr>
          <p:spPr>
            <a:xfrm>
              <a:off x="3006670" y="506822"/>
              <a:ext cx="2454256"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Fe</a:t>
              </a:r>
              <a:endParaRPr lang="ru-RU" sz="8800" dirty="0">
                <a:solidFill>
                  <a:srgbClr val="002060"/>
                </a:solidFill>
                <a:latin typeface="Arial" panose="020B0604020202020204" pitchFamily="34" charset="0"/>
                <a:cs typeface="Arial" panose="020B0604020202020204" pitchFamily="34" charset="0"/>
              </a:endParaRPr>
            </a:p>
          </p:txBody>
        </p:sp>
        <p:sp>
          <p:nvSpPr>
            <p:cNvPr id="13" name="TextBox 12"/>
            <p:cNvSpPr txBox="1"/>
            <p:nvPr/>
          </p:nvSpPr>
          <p:spPr>
            <a:xfrm>
              <a:off x="6149798" y="2970640"/>
              <a:ext cx="2736304"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err="1" smtClean="0">
                  <a:solidFill>
                    <a:srgbClr val="002060"/>
                  </a:solidFill>
                  <a:latin typeface="Arial" panose="020B0604020202020204" pitchFamily="34" charset="0"/>
                  <a:cs typeface="Arial" panose="020B0604020202020204" pitchFamily="34" charset="0"/>
                </a:rPr>
                <a:t>Mn</a:t>
              </a:r>
              <a:endParaRPr lang="ru-RU" sz="8800" dirty="0">
                <a:solidFill>
                  <a:srgbClr val="002060"/>
                </a:solidFill>
                <a:latin typeface="Arial" panose="020B0604020202020204" pitchFamily="34" charset="0"/>
                <a:cs typeface="Arial" panose="020B0604020202020204" pitchFamily="34" charset="0"/>
              </a:endParaRPr>
            </a:p>
          </p:txBody>
        </p:sp>
        <p:sp>
          <p:nvSpPr>
            <p:cNvPr id="14" name="TextBox 13"/>
            <p:cNvSpPr txBox="1"/>
            <p:nvPr/>
          </p:nvSpPr>
          <p:spPr>
            <a:xfrm>
              <a:off x="5909730" y="522368"/>
              <a:ext cx="2592288"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Au</a:t>
              </a:r>
              <a:endParaRPr lang="ru-RU" sz="8800" dirty="0">
                <a:solidFill>
                  <a:srgbClr val="002060"/>
                </a:solidFill>
                <a:latin typeface="Arial" panose="020B0604020202020204" pitchFamily="34" charset="0"/>
                <a:cs typeface="Arial" panose="020B0604020202020204" pitchFamily="34" charset="0"/>
              </a:endParaRPr>
            </a:p>
          </p:txBody>
        </p:sp>
        <p:sp>
          <p:nvSpPr>
            <p:cNvPr id="15" name="TextBox 14"/>
            <p:cNvSpPr txBox="1"/>
            <p:nvPr/>
          </p:nvSpPr>
          <p:spPr>
            <a:xfrm>
              <a:off x="508988" y="4715460"/>
              <a:ext cx="2478836"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Mg</a:t>
              </a:r>
              <a:endParaRPr lang="ru-RU" sz="8800" dirty="0">
                <a:solidFill>
                  <a:srgbClr val="002060"/>
                </a:solidFill>
                <a:latin typeface="Arial" panose="020B0604020202020204" pitchFamily="34" charset="0"/>
                <a:cs typeface="Arial" panose="020B0604020202020204" pitchFamily="34" charset="0"/>
              </a:endParaRPr>
            </a:p>
          </p:txBody>
        </p:sp>
        <p:sp>
          <p:nvSpPr>
            <p:cNvPr id="20" name="TextBox 19"/>
            <p:cNvSpPr txBox="1"/>
            <p:nvPr/>
          </p:nvSpPr>
          <p:spPr>
            <a:xfrm>
              <a:off x="3557510" y="4675518"/>
              <a:ext cx="2592288"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 K</a:t>
              </a:r>
              <a:endParaRPr lang="ru-RU" sz="8800" dirty="0">
                <a:solidFill>
                  <a:srgbClr val="002060"/>
                </a:solidFill>
                <a:latin typeface="Arial" panose="020B0604020202020204" pitchFamily="34" charset="0"/>
                <a:cs typeface="Arial" panose="020B0604020202020204" pitchFamily="34" charset="0"/>
              </a:endParaRPr>
            </a:p>
          </p:txBody>
        </p:sp>
        <p:sp>
          <p:nvSpPr>
            <p:cNvPr id="27" name="TextBox 26"/>
            <p:cNvSpPr txBox="1"/>
            <p:nvPr/>
          </p:nvSpPr>
          <p:spPr>
            <a:xfrm>
              <a:off x="3146006" y="2641395"/>
              <a:ext cx="2736304"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Ag</a:t>
              </a:r>
              <a:endParaRPr lang="ru-RU" sz="8800" dirty="0">
                <a:solidFill>
                  <a:srgbClr val="002060"/>
                </a:solidFill>
                <a:latin typeface="Arial" panose="020B0604020202020204" pitchFamily="34" charset="0"/>
                <a:cs typeface="Arial" panose="020B0604020202020204" pitchFamily="34" charset="0"/>
              </a:endParaRPr>
            </a:p>
          </p:txBody>
        </p:sp>
        <p:sp>
          <p:nvSpPr>
            <p:cNvPr id="29" name="TextBox 28"/>
            <p:cNvSpPr txBox="1"/>
            <p:nvPr/>
          </p:nvSpPr>
          <p:spPr>
            <a:xfrm>
              <a:off x="323528" y="2658954"/>
              <a:ext cx="2592288" cy="2034123"/>
            </a:xfrm>
            <a:prstGeom prst="flowChartConnector">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8800" dirty="0" smtClean="0">
                  <a:solidFill>
                    <a:srgbClr val="002060"/>
                  </a:solidFill>
                  <a:latin typeface="Arial" panose="020B0604020202020204" pitchFamily="34" charset="0"/>
                  <a:cs typeface="Arial" panose="020B0604020202020204" pitchFamily="34" charset="0"/>
                </a:rPr>
                <a:t>Na</a:t>
              </a:r>
              <a:endParaRPr lang="ru-RU" sz="8800" dirty="0">
                <a:solidFill>
                  <a:srgbClr val="00206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xmlns="" val="958042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8232" y="1700808"/>
            <a:ext cx="8136904" cy="1261884"/>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kk-KZ" sz="4000" dirty="0">
                <a:latin typeface="Arial" panose="020B0604020202020204" pitchFamily="34" charset="0"/>
                <a:cs typeface="Arial" panose="020B0604020202020204" pitchFamily="34" charset="0"/>
              </a:rPr>
              <a:t>............... қызған кезде соқ</a:t>
            </a:r>
            <a:endParaRPr lang="ru-RU" sz="4000" dirty="0">
              <a:latin typeface="Arial" panose="020B0604020202020204" pitchFamily="34" charset="0"/>
              <a:cs typeface="Arial" panose="020B0604020202020204" pitchFamily="34" charset="0"/>
            </a:endParaRPr>
          </a:p>
          <a:p>
            <a:pPr lvl="0"/>
            <a:endParaRPr lang="ru-RU" sz="3600" dirty="0"/>
          </a:p>
        </p:txBody>
      </p:sp>
      <p:sp>
        <p:nvSpPr>
          <p:cNvPr id="4" name="Прямоугольник 3"/>
          <p:cNvSpPr/>
          <p:nvPr/>
        </p:nvSpPr>
        <p:spPr>
          <a:xfrm>
            <a:off x="484712" y="3212976"/>
            <a:ext cx="8136904" cy="1261884"/>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kk-KZ" sz="4000" dirty="0">
                <a:latin typeface="Arial" panose="020B0604020202020204" pitchFamily="34" charset="0"/>
                <a:cs typeface="Arial" panose="020B0604020202020204" pitchFamily="34" charset="0"/>
              </a:rPr>
              <a:t>Астың дәмін келтіретін...............</a:t>
            </a:r>
            <a:endParaRPr lang="ru-RU" sz="4000" dirty="0">
              <a:latin typeface="Arial" panose="020B0604020202020204" pitchFamily="34" charset="0"/>
              <a:cs typeface="Arial" panose="020B0604020202020204" pitchFamily="34" charset="0"/>
            </a:endParaRPr>
          </a:p>
          <a:p>
            <a:pPr lvl="0"/>
            <a:endParaRPr lang="ru-RU" sz="3600" dirty="0"/>
          </a:p>
        </p:txBody>
      </p:sp>
      <p:sp>
        <p:nvSpPr>
          <p:cNvPr id="6" name="Прямоугольник 5"/>
          <p:cNvSpPr/>
          <p:nvPr/>
        </p:nvSpPr>
        <p:spPr>
          <a:xfrm>
            <a:off x="467544" y="4725144"/>
            <a:ext cx="8136904" cy="187743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kk-KZ" sz="4000" dirty="0">
                <a:latin typeface="Arial" panose="020B0604020202020204" pitchFamily="34" charset="0"/>
                <a:cs typeface="Arial" panose="020B0604020202020204" pitchFamily="34" charset="0"/>
              </a:rPr>
              <a:t>......, .................. тас екен</a:t>
            </a:r>
            <a:endParaRPr lang="ru-RU" sz="4000" dirty="0">
              <a:latin typeface="Arial" panose="020B0604020202020204" pitchFamily="34" charset="0"/>
              <a:cs typeface="Arial" panose="020B0604020202020204" pitchFamily="34" charset="0"/>
            </a:endParaRPr>
          </a:p>
          <a:p>
            <a:r>
              <a:rPr lang="kk-KZ" sz="4000" dirty="0">
                <a:latin typeface="Arial" panose="020B0604020202020204" pitchFamily="34" charset="0"/>
                <a:cs typeface="Arial" panose="020B0604020202020204" pitchFamily="34" charset="0"/>
              </a:rPr>
              <a:t>Арпа бидай ас екен.</a:t>
            </a:r>
            <a:endParaRPr lang="ru-RU" sz="4000" dirty="0">
              <a:latin typeface="Arial" panose="020B0604020202020204" pitchFamily="34" charset="0"/>
              <a:cs typeface="Arial" panose="020B0604020202020204" pitchFamily="34" charset="0"/>
            </a:endParaRPr>
          </a:p>
          <a:p>
            <a:pPr lvl="0"/>
            <a:endParaRPr lang="ru-RU" sz="3600" dirty="0"/>
          </a:p>
        </p:txBody>
      </p:sp>
      <p:sp>
        <p:nvSpPr>
          <p:cNvPr id="7" name="Прямоугольник 6"/>
          <p:cNvSpPr/>
          <p:nvPr/>
        </p:nvSpPr>
        <p:spPr>
          <a:xfrm>
            <a:off x="1748372" y="312180"/>
            <a:ext cx="5616624"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lgn="ctr"/>
            <a:r>
              <a:rPr lang="kk-KZ" sz="3600" b="1" dirty="0" smtClean="0">
                <a:latin typeface="Arial" panose="020B0604020202020204" pitchFamily="34" charset="0"/>
                <a:cs typeface="Arial" panose="020B0604020202020204" pitchFamily="34" charset="0"/>
              </a:rPr>
              <a:t>МАҚАЛ</a:t>
            </a:r>
            <a:r>
              <a:rPr lang="ru-RU" sz="3600" b="1" dirty="0" smtClean="0">
                <a:latin typeface="Arial" panose="020B0604020202020204" pitchFamily="34" charset="0"/>
                <a:cs typeface="Arial" panose="020B0604020202020204" pitchFamily="34" charset="0"/>
              </a:rPr>
              <a:t>-</a:t>
            </a:r>
            <a:r>
              <a:rPr lang="kk-KZ" sz="3600" b="1" dirty="0" smtClean="0">
                <a:latin typeface="Arial" panose="020B0604020202020204" pitchFamily="34" charset="0"/>
                <a:cs typeface="Arial" panose="020B0604020202020204" pitchFamily="34" charset="0"/>
              </a:rPr>
              <a:t>МӘТЕЛДЕР</a:t>
            </a:r>
            <a:endParaRPr lang="ru-RU" sz="3600" b="1" dirty="0">
              <a:latin typeface="Arial" panose="020B0604020202020204" pitchFamily="34" charset="0"/>
              <a:cs typeface="Arial" panose="020B0604020202020204" pitchFamily="34" charset="0"/>
            </a:endParaRPr>
          </a:p>
          <a:p>
            <a:pPr lvl="0" algn="ctr"/>
            <a:endParaRPr lang="ru-RU" sz="3600" dirty="0"/>
          </a:p>
        </p:txBody>
      </p:sp>
    </p:spTree>
    <p:extLst>
      <p:ext uri="{BB962C8B-B14F-4D97-AF65-F5344CB8AC3E}">
        <p14:creationId xmlns:p14="http://schemas.microsoft.com/office/powerpoint/2010/main" xmlns="" val="3650132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576064" cy="600164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dirty="0" smtClean="0">
                <a:latin typeface="Arial" panose="020B0604020202020204" pitchFamily="34" charset="0"/>
                <a:cs typeface="Arial" panose="020B0604020202020204" pitchFamily="34" charset="0"/>
              </a:rPr>
              <a:t>C</a:t>
            </a:r>
            <a:r>
              <a:rPr lang="kk-KZ" sz="3200" dirty="0" smtClean="0">
                <a:latin typeface="Arial" panose="020B0604020202020204" pitchFamily="34" charset="0"/>
                <a:cs typeface="Arial" panose="020B0604020202020204" pitchFamily="34" charset="0"/>
              </a:rPr>
              <a:t>ЕРГ</a:t>
            </a:r>
          </a:p>
          <a:p>
            <a:pPr algn="ctr"/>
            <a:r>
              <a:rPr lang="kk-KZ" sz="3200" dirty="0" smtClean="0">
                <a:latin typeface="Arial" panose="020B0604020202020204" pitchFamily="34" charset="0"/>
                <a:cs typeface="Arial" panose="020B0604020202020204" pitchFamily="34" charset="0"/>
              </a:rPr>
              <a:t>І</a:t>
            </a:r>
          </a:p>
          <a:p>
            <a:pPr algn="ctr"/>
            <a:r>
              <a:rPr lang="kk-KZ" sz="3200" dirty="0" smtClean="0">
                <a:latin typeface="Arial" panose="020B0604020202020204" pitchFamily="34" charset="0"/>
                <a:cs typeface="Arial" panose="020B0604020202020204" pitchFamily="34" charset="0"/>
              </a:rPr>
              <a:t>ТУ</a:t>
            </a:r>
          </a:p>
          <a:p>
            <a:pPr algn="ctr"/>
            <a:r>
              <a:rPr lang="kk-KZ" sz="3200" dirty="0" smtClean="0">
                <a:latin typeface="Arial" panose="020B0604020202020204" pitchFamily="34" charset="0"/>
                <a:cs typeface="Arial" panose="020B0604020202020204" pitchFamily="34" charset="0"/>
              </a:rPr>
              <a:t> СӘТ</a:t>
            </a:r>
          </a:p>
          <a:p>
            <a:pPr algn="ctr"/>
            <a:r>
              <a:rPr lang="kk-KZ" sz="3200" dirty="0" smtClean="0">
                <a:latin typeface="Arial" panose="020B0604020202020204" pitchFamily="34" charset="0"/>
                <a:cs typeface="Arial" panose="020B0604020202020204" pitchFamily="34" charset="0"/>
              </a:rPr>
              <a:t>І </a:t>
            </a:r>
          </a:p>
        </p:txBody>
      </p:sp>
      <p:pic>
        <p:nvPicPr>
          <p:cNvPr id="2050" name="Picture 2" descr="https://i.ytimg.com/vi/L1RPNiHh9Og/maxresdefault.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43722" b="30945"/>
          <a:stretch/>
        </p:blipFill>
        <p:spPr bwMode="auto">
          <a:xfrm>
            <a:off x="1527251" y="183477"/>
            <a:ext cx="6693037" cy="6444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32656"/>
            <a:ext cx="6624736" cy="954107"/>
          </a:xfrm>
          <a:prstGeom prst="rect">
            <a:avLst/>
          </a:prstGeom>
        </p:spPr>
        <p:txBody>
          <a:bodyPr wrap="square">
            <a:spAutoFit/>
          </a:bodyPr>
          <a:lstStyle/>
          <a:p>
            <a:r>
              <a:rPr lang="kk-KZ" sz="2800" u="sng" dirty="0">
                <a:hlinkClick r:id="rId2"/>
              </a:rPr>
              <a:t>https://pubchem.ncbi.nlm.nih.gov/periodic-table/#view=game</a:t>
            </a:r>
            <a:endParaRPr lang="ru-RU" sz="2800" dirty="0"/>
          </a:p>
        </p:txBody>
      </p:sp>
      <p:pic>
        <p:nvPicPr>
          <p:cNvPr id="3" name="Рисунок 2" descr="C:\Users\student\Downloads\WhatsApp Image 2023-12-07 at 10.08.53.jpeg"/>
          <p:cNvPicPr/>
          <p:nvPr/>
        </p:nvPicPr>
        <p:blipFill rotWithShape="1">
          <a:blip r:embed="rId3" cstate="print">
            <a:extLst>
              <a:ext uri="{28A0092B-C50C-407E-A947-70E740481C1C}">
                <a14:useLocalDpi xmlns:a14="http://schemas.microsoft.com/office/drawing/2010/main" xmlns="" val="0"/>
              </a:ext>
            </a:extLst>
          </a:blip>
          <a:srcRect l="2966" t="12258" r="2117" b="33058"/>
          <a:stretch/>
        </p:blipFill>
        <p:spPr bwMode="auto">
          <a:xfrm>
            <a:off x="2133917" y="1484784"/>
            <a:ext cx="4876165" cy="506841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749089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5736" y="476672"/>
            <a:ext cx="4181390"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3200" dirty="0" smtClean="0">
                <a:latin typeface="Arial" panose="020B0604020202020204" pitchFamily="34" charset="0"/>
                <a:cs typeface="Arial" panose="020B0604020202020204" pitchFamily="34" charset="0"/>
              </a:rPr>
              <a:t>КЕРІ  БАЙЛАНЫС</a:t>
            </a:r>
          </a:p>
        </p:txBody>
      </p:sp>
      <p:pic>
        <p:nvPicPr>
          <p:cNvPr id="3074" name="Picture 2" descr="depositphotos_26818909-stock-photo-chemistry-concept-wall-from-cubes"/>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3568" y="1196752"/>
            <a:ext cx="7560840" cy="5184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560373"/>
            <a:ext cx="2376264" cy="237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220072" y="592903"/>
            <a:ext cx="1744180" cy="237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descr="https://avatars.mds.yandex.net/i?id=5f33b8b116a7e589a29cc1f2393eb82b2888f334-10126215-images-thumbs&amp;n=1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236296" y="592903"/>
            <a:ext cx="1512168" cy="2273126"/>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https://avatars.mds.yandex.net/i?id=c70b44d5681a84687cdd15342048b42492a4ab20-10637407-images-thumbs&amp;n=1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34582" y="560373"/>
            <a:ext cx="2160240" cy="23713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8982" y="3501008"/>
            <a:ext cx="2448272" cy="22472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9" name="Picture 15" descr="https://top-fon.com/uploads/posts/2023-01/1674716274_top-fon-com-p-smaili-dlya-prezentatsii-bez-fona-39.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732240" y="3474459"/>
            <a:ext cx="2117612" cy="2273804"/>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https://avatars.mds.yandex.net/i?id=2f0a268ea7009a09b5927a24755317605770c37e-10766938-images-thumbs&amp;n=13"/>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4572000" y="3474459"/>
            <a:ext cx="2160240" cy="2273804"/>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778562" y="3501009"/>
            <a:ext cx="1777450" cy="22472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63984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889844"/>
            <a:ext cx="8136904" cy="5632311"/>
          </a:xfrm>
          <a:prstGeom prst="rect">
            <a:avLst/>
          </a:prstGeom>
        </p:spPr>
        <p:txBody>
          <a:bodyPr wrap="square">
            <a:spAutoFit/>
          </a:bodyPr>
          <a:lstStyle/>
          <a:p>
            <a:r>
              <a:rPr lang="kk-KZ" sz="2400" dirty="0">
                <a:latin typeface="Arial" panose="020B0604020202020204" pitchFamily="34" charset="0"/>
                <a:cs typeface="Arial" panose="020B0604020202020204" pitchFamily="34" charset="0"/>
              </a:rPr>
              <a:t>Ертеде бір қария өмір сүріпті. Уақыт өте келе оның  ұрпағының саны жүзден асыпты. Оның  балаларының көбі ұлдар, 20-дан астам ғана қыздары бар екен.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Ұлдарының саны әлі де көбеюде.  Ұлдарына келетін болсақ, олар біздің қазақтар сияқты үш жүзге бөлінеді екен.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   Ұлы жүздің балалары өте сезімтал, ақ көңіл, ашық жарқын, қайда жүрсе де адамдарды өзіне тартып, олардың жүрегінен орын таба білетін болыпты.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   Орта жүздің балаларының да мінезі осал емес. Олардың да достары баршылық. </a:t>
            </a:r>
            <a:endParaRPr lang="ru-RU" sz="2400" dirty="0">
              <a:latin typeface="Arial" panose="020B0604020202020204" pitchFamily="34" charset="0"/>
              <a:cs typeface="Arial" panose="020B0604020202020204" pitchFamily="34" charset="0"/>
            </a:endParaRPr>
          </a:p>
          <a:p>
            <a:r>
              <a:rPr lang="kk-KZ" sz="2400" dirty="0">
                <a:latin typeface="Arial" panose="020B0604020202020204" pitchFamily="34" charset="0"/>
                <a:cs typeface="Arial" panose="020B0604020202020204" pitchFamily="34" charset="0"/>
              </a:rPr>
              <a:t>   Ал кіші жүздің балалары тіптен тәкаппар еді. Олар ешкіммен де сөйлеспейді, ешкіммен де араласпайды, бірақ та өздеріне ұқыпты, таза, үнемі жарқ-жұрқ етіп жарқылдап жүреді екен. </a:t>
            </a:r>
            <a:endParaRPr lang="ru-RU" sz="2400" dirty="0">
              <a:latin typeface="Arial" panose="020B0604020202020204" pitchFamily="34" charset="0"/>
              <a:cs typeface="Arial" panose="020B0604020202020204" pitchFamily="34" charset="0"/>
            </a:endParaRPr>
          </a:p>
        </p:txBody>
      </p:sp>
      <p:sp>
        <p:nvSpPr>
          <p:cNvPr id="3" name="Прямоугольник 2"/>
          <p:cNvSpPr/>
          <p:nvPr/>
        </p:nvSpPr>
        <p:spPr>
          <a:xfrm>
            <a:off x="1907703" y="292387"/>
            <a:ext cx="4248473"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3200" dirty="0" smtClean="0">
                <a:latin typeface="Arial" panose="020B0604020202020204" pitchFamily="34" charset="0"/>
                <a:cs typeface="Arial" panose="020B0604020202020204" pitchFamily="34" charset="0"/>
              </a:rPr>
              <a:t>Жұмбақ есеп</a:t>
            </a:r>
          </a:p>
        </p:txBody>
      </p:sp>
    </p:spTree>
    <p:extLst>
      <p:ext uri="{BB962C8B-B14F-4D97-AF65-F5344CB8AC3E}">
        <p14:creationId xmlns:p14="http://schemas.microsoft.com/office/powerpoint/2010/main" xmlns="" val="933377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adet39.ru/wp-content/uploads/0/2/8/028c87598db59b05e7fbec0c637efec1.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5" y="188640"/>
            <a:ext cx="4662799" cy="640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55024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pinimg.com/originals/d0/05/ce/d005ceaf4380c7b0c3b0b6e7c794a89a.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524" t="4696" r="3918" b="6347"/>
          <a:stretch/>
        </p:blipFill>
        <p:spPr bwMode="auto">
          <a:xfrm>
            <a:off x="333256" y="188640"/>
            <a:ext cx="8810744" cy="6192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4602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shareslide.ru/img/thumbs/a612d6e9b5bc3930cb7b65624861461d-800x.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746" t="19025" r="4106" b="69863"/>
          <a:stretch/>
        </p:blipFill>
        <p:spPr bwMode="auto">
          <a:xfrm>
            <a:off x="503040" y="1988840"/>
            <a:ext cx="8173416" cy="244827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6803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424936" cy="5693866"/>
          </a:xfrm>
          <a:prstGeom prst="rect">
            <a:avLst/>
          </a:prstGeom>
        </p:spPr>
        <p:txBody>
          <a:bodyPr wrap="square">
            <a:spAutoFit/>
          </a:bodyPr>
          <a:lstStyle/>
          <a:p>
            <a:r>
              <a:rPr lang="kk-KZ" sz="2800" b="1" u="sng" dirty="0">
                <a:latin typeface="Arial" panose="020B0604020202020204" pitchFamily="34" charset="0"/>
                <a:cs typeface="Arial" panose="020B0604020202020204" pitchFamily="34" charset="0"/>
              </a:rPr>
              <a:t>Сұрақтар:</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Сонымен, есептегі қария кім?</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Ұрпақтары, «қыздары мен ұлдары» дегеніміз нені білдіреді?</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Ұлдарының саны әлі де көбейіп жатқандығын қалай түсінесіз?</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«Үш жүз» нені сипаттайды?</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Ұлы жүздің балаларының мінез-құлқы нені білдіреді?</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Орта жүздің балаларының мінез-құлқы нені білдіреді?</a:t>
            </a:r>
            <a:endParaRPr lang="ru-RU" sz="28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kk-KZ" sz="2800" dirty="0">
                <a:latin typeface="Arial" panose="020B0604020202020204" pitchFamily="34" charset="0"/>
                <a:cs typeface="Arial" panose="020B0604020202020204" pitchFamily="34" charset="0"/>
              </a:rPr>
              <a:t>Кіші жүздің балаларының мінез-құлқы нені білдіреді?</a:t>
            </a:r>
            <a:endParaRPr lang="ru-R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67959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2656"/>
            <a:ext cx="8064896" cy="6124754"/>
          </a:xfrm>
          <a:prstGeom prst="rect">
            <a:avLst/>
          </a:prstGeom>
        </p:spPr>
        <p:txBody>
          <a:bodyPr wrap="square">
            <a:spAutoFit/>
          </a:bodyPr>
          <a:lstStyle/>
          <a:p>
            <a:r>
              <a:rPr lang="kk-KZ" sz="2800" b="1" u="sng" dirty="0">
                <a:latin typeface="Arial" panose="020B0604020202020204" pitchFamily="34" charset="0"/>
                <a:cs typeface="Arial" panose="020B0604020202020204" pitchFamily="34" charset="0"/>
              </a:rPr>
              <a:t>Жауаптары:</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Д.И. Менделеев.</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  Элементтер, металдар мен бейметалдар.</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Металдар әлі де ашылуда.</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 Металдар активтігіне қарай «активті», «орташа активті» «активтігі аз немесе асыл металдар» деп үшке бөлінеді.</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Активті металдар табиғатта оттекті және оттексіз қышқылдардың тұздары түрінде кездеседі.</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Орташа активті металдар оксид және сульфид түрінде кездеседі.</a:t>
            </a:r>
            <a:endParaRPr lang="ru-RU" sz="2800" dirty="0">
              <a:latin typeface="Arial" panose="020B0604020202020204" pitchFamily="34" charset="0"/>
              <a:cs typeface="Arial" panose="020B0604020202020204" pitchFamily="34" charset="0"/>
            </a:endParaRPr>
          </a:p>
          <a:p>
            <a:pPr lvl="0"/>
            <a:r>
              <a:rPr lang="kk-KZ" sz="2800" dirty="0">
                <a:latin typeface="Arial" panose="020B0604020202020204" pitchFamily="34" charset="0"/>
                <a:cs typeface="Arial" panose="020B0604020202020204" pitchFamily="34" charset="0"/>
              </a:rPr>
              <a:t>Асыл металдар белсенділігі аз болғандықтан табиғатта бос күйінде кездеседі.</a:t>
            </a:r>
            <a:endParaRPr lang="ru-R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51531307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1516</TotalTime>
  <Words>657</Words>
  <Application>Microsoft Office PowerPoint</Application>
  <PresentationFormat>Экран (4:3)</PresentationFormat>
  <Paragraphs>77</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student</dc:creator>
  <cp:lastModifiedBy>Пользователь</cp:lastModifiedBy>
  <cp:revision>81</cp:revision>
  <cp:lastPrinted>2023-12-21T17:17:47Z</cp:lastPrinted>
  <dcterms:created xsi:type="dcterms:W3CDTF">2023-12-06T04:47:32Z</dcterms:created>
  <dcterms:modified xsi:type="dcterms:W3CDTF">2024-04-02T07:23:21Z</dcterms:modified>
</cp:coreProperties>
</file>